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1.jpeg" ContentType="image/jpeg"/>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342900" rtl="0" fontAlgn="auto" latinLnBrk="0" hangingPunct="0">
      <a:lnSpc>
        <a:spcPct val="130000"/>
      </a:lnSpc>
      <a:spcBef>
        <a:spcPts val="1200"/>
      </a:spcBef>
      <a:spcAft>
        <a:spcPts val="0"/>
      </a:spcAft>
      <a:buClrTx/>
      <a:buSzTx/>
      <a:buFontTx/>
      <a:buNone/>
      <a:tabLst/>
      <a:defRPr b="0" baseline="0" cap="none" i="0" spc="0" strike="noStrike" sz="1200" u="none" kumimoji="0" normalizeH="0">
        <a:ln>
          <a:noFill/>
        </a:ln>
        <a:solidFill>
          <a:srgbClr val="666666"/>
        </a:solidFill>
        <a:effectLst/>
        <a:uFillTx/>
        <a:latin typeface="+mn-lt"/>
        <a:ea typeface="+mn-ea"/>
        <a:cs typeface="+mn-cs"/>
        <a:sym typeface="Helvetica Neue Light"/>
      </a:defRPr>
    </a:lvl1pPr>
    <a:lvl2pPr marL="0" marR="0" indent="457200" algn="l" defTabSz="342900" rtl="0" fontAlgn="auto" latinLnBrk="0" hangingPunct="0">
      <a:lnSpc>
        <a:spcPct val="130000"/>
      </a:lnSpc>
      <a:spcBef>
        <a:spcPts val="1200"/>
      </a:spcBef>
      <a:spcAft>
        <a:spcPts val="0"/>
      </a:spcAft>
      <a:buClrTx/>
      <a:buSzTx/>
      <a:buFontTx/>
      <a:buNone/>
      <a:tabLst/>
      <a:defRPr b="0" baseline="0" cap="none" i="0" spc="0" strike="noStrike" sz="1200" u="none" kumimoji="0" normalizeH="0">
        <a:ln>
          <a:noFill/>
        </a:ln>
        <a:solidFill>
          <a:srgbClr val="666666"/>
        </a:solidFill>
        <a:effectLst/>
        <a:uFillTx/>
        <a:latin typeface="+mn-lt"/>
        <a:ea typeface="+mn-ea"/>
        <a:cs typeface="+mn-cs"/>
        <a:sym typeface="Helvetica Neue Light"/>
      </a:defRPr>
    </a:lvl2pPr>
    <a:lvl3pPr marL="0" marR="0" indent="914400" algn="l" defTabSz="342900" rtl="0" fontAlgn="auto" latinLnBrk="0" hangingPunct="0">
      <a:lnSpc>
        <a:spcPct val="130000"/>
      </a:lnSpc>
      <a:spcBef>
        <a:spcPts val="1200"/>
      </a:spcBef>
      <a:spcAft>
        <a:spcPts val="0"/>
      </a:spcAft>
      <a:buClrTx/>
      <a:buSzTx/>
      <a:buFontTx/>
      <a:buNone/>
      <a:tabLst/>
      <a:defRPr b="0" baseline="0" cap="none" i="0" spc="0" strike="noStrike" sz="1200" u="none" kumimoji="0" normalizeH="0">
        <a:ln>
          <a:noFill/>
        </a:ln>
        <a:solidFill>
          <a:srgbClr val="666666"/>
        </a:solidFill>
        <a:effectLst/>
        <a:uFillTx/>
        <a:latin typeface="+mn-lt"/>
        <a:ea typeface="+mn-ea"/>
        <a:cs typeface="+mn-cs"/>
        <a:sym typeface="Helvetica Neue Light"/>
      </a:defRPr>
    </a:lvl3pPr>
    <a:lvl4pPr marL="0" marR="0" indent="1371600" algn="l" defTabSz="342900" rtl="0" fontAlgn="auto" latinLnBrk="0" hangingPunct="0">
      <a:lnSpc>
        <a:spcPct val="130000"/>
      </a:lnSpc>
      <a:spcBef>
        <a:spcPts val="1200"/>
      </a:spcBef>
      <a:spcAft>
        <a:spcPts val="0"/>
      </a:spcAft>
      <a:buClrTx/>
      <a:buSzTx/>
      <a:buFontTx/>
      <a:buNone/>
      <a:tabLst/>
      <a:defRPr b="0" baseline="0" cap="none" i="0" spc="0" strike="noStrike" sz="1200" u="none" kumimoji="0" normalizeH="0">
        <a:ln>
          <a:noFill/>
        </a:ln>
        <a:solidFill>
          <a:srgbClr val="666666"/>
        </a:solidFill>
        <a:effectLst/>
        <a:uFillTx/>
        <a:latin typeface="+mn-lt"/>
        <a:ea typeface="+mn-ea"/>
        <a:cs typeface="+mn-cs"/>
        <a:sym typeface="Helvetica Neue Light"/>
      </a:defRPr>
    </a:lvl4pPr>
    <a:lvl5pPr marL="0" marR="0" indent="1828800" algn="l" defTabSz="342900" rtl="0" fontAlgn="auto" latinLnBrk="0" hangingPunct="0">
      <a:lnSpc>
        <a:spcPct val="130000"/>
      </a:lnSpc>
      <a:spcBef>
        <a:spcPts val="1200"/>
      </a:spcBef>
      <a:spcAft>
        <a:spcPts val="0"/>
      </a:spcAft>
      <a:buClrTx/>
      <a:buSzTx/>
      <a:buFontTx/>
      <a:buNone/>
      <a:tabLst/>
      <a:defRPr b="0" baseline="0" cap="none" i="0" spc="0" strike="noStrike" sz="1200" u="none" kumimoji="0" normalizeH="0">
        <a:ln>
          <a:noFill/>
        </a:ln>
        <a:solidFill>
          <a:srgbClr val="666666"/>
        </a:solidFill>
        <a:effectLst/>
        <a:uFillTx/>
        <a:latin typeface="+mn-lt"/>
        <a:ea typeface="+mn-ea"/>
        <a:cs typeface="+mn-cs"/>
        <a:sym typeface="Helvetica Neue Light"/>
      </a:defRPr>
    </a:lvl5pPr>
    <a:lvl6pPr marL="0" marR="0" indent="2286000" algn="l" defTabSz="342900" rtl="0" fontAlgn="auto" latinLnBrk="0" hangingPunct="0">
      <a:lnSpc>
        <a:spcPct val="130000"/>
      </a:lnSpc>
      <a:spcBef>
        <a:spcPts val="1200"/>
      </a:spcBef>
      <a:spcAft>
        <a:spcPts val="0"/>
      </a:spcAft>
      <a:buClrTx/>
      <a:buSzTx/>
      <a:buFontTx/>
      <a:buNone/>
      <a:tabLst/>
      <a:defRPr b="0" baseline="0" cap="none" i="0" spc="0" strike="noStrike" sz="1200" u="none" kumimoji="0" normalizeH="0">
        <a:ln>
          <a:noFill/>
        </a:ln>
        <a:solidFill>
          <a:srgbClr val="666666"/>
        </a:solidFill>
        <a:effectLst/>
        <a:uFillTx/>
        <a:latin typeface="+mn-lt"/>
        <a:ea typeface="+mn-ea"/>
        <a:cs typeface="+mn-cs"/>
        <a:sym typeface="Helvetica Neue Light"/>
      </a:defRPr>
    </a:lvl6pPr>
    <a:lvl7pPr marL="0" marR="0" indent="2743200" algn="l" defTabSz="342900" rtl="0" fontAlgn="auto" latinLnBrk="0" hangingPunct="0">
      <a:lnSpc>
        <a:spcPct val="130000"/>
      </a:lnSpc>
      <a:spcBef>
        <a:spcPts val="1200"/>
      </a:spcBef>
      <a:spcAft>
        <a:spcPts val="0"/>
      </a:spcAft>
      <a:buClrTx/>
      <a:buSzTx/>
      <a:buFontTx/>
      <a:buNone/>
      <a:tabLst/>
      <a:defRPr b="0" baseline="0" cap="none" i="0" spc="0" strike="noStrike" sz="1200" u="none" kumimoji="0" normalizeH="0">
        <a:ln>
          <a:noFill/>
        </a:ln>
        <a:solidFill>
          <a:srgbClr val="666666"/>
        </a:solidFill>
        <a:effectLst/>
        <a:uFillTx/>
        <a:latin typeface="+mn-lt"/>
        <a:ea typeface="+mn-ea"/>
        <a:cs typeface="+mn-cs"/>
        <a:sym typeface="Helvetica Neue Light"/>
      </a:defRPr>
    </a:lvl7pPr>
    <a:lvl8pPr marL="0" marR="0" indent="3200400" algn="l" defTabSz="342900" rtl="0" fontAlgn="auto" latinLnBrk="0" hangingPunct="0">
      <a:lnSpc>
        <a:spcPct val="130000"/>
      </a:lnSpc>
      <a:spcBef>
        <a:spcPts val="1200"/>
      </a:spcBef>
      <a:spcAft>
        <a:spcPts val="0"/>
      </a:spcAft>
      <a:buClrTx/>
      <a:buSzTx/>
      <a:buFontTx/>
      <a:buNone/>
      <a:tabLst/>
      <a:defRPr b="0" baseline="0" cap="none" i="0" spc="0" strike="noStrike" sz="1200" u="none" kumimoji="0" normalizeH="0">
        <a:ln>
          <a:noFill/>
        </a:ln>
        <a:solidFill>
          <a:srgbClr val="666666"/>
        </a:solidFill>
        <a:effectLst/>
        <a:uFillTx/>
        <a:latin typeface="+mn-lt"/>
        <a:ea typeface="+mn-ea"/>
        <a:cs typeface="+mn-cs"/>
        <a:sym typeface="Helvetica Neue Light"/>
      </a:defRPr>
    </a:lvl8pPr>
    <a:lvl9pPr marL="0" marR="0" indent="3657600" algn="l" defTabSz="342900" rtl="0" fontAlgn="auto" latinLnBrk="0" hangingPunct="0">
      <a:lnSpc>
        <a:spcPct val="130000"/>
      </a:lnSpc>
      <a:spcBef>
        <a:spcPts val="1200"/>
      </a:spcBef>
      <a:spcAft>
        <a:spcPts val="0"/>
      </a:spcAft>
      <a:buClrTx/>
      <a:buSzTx/>
      <a:buFontTx/>
      <a:buNone/>
      <a:tabLst/>
      <a:defRPr b="0" baseline="0" cap="none" i="0" spc="0" strike="noStrike" sz="1200" u="none" kumimoji="0" normalizeH="0">
        <a:ln>
          <a:noFill/>
        </a:ln>
        <a:solidFill>
          <a:srgbClr val="666666"/>
        </a:solidFill>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b="def" i="def"/>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82" name="Shape 282"/>
          <p:cNvSpPr/>
          <p:nvPr>
            <p:ph type="sldImg"/>
          </p:nvPr>
        </p:nvSpPr>
        <p:spPr>
          <a:xfrm>
            <a:off x="1143000" y="685800"/>
            <a:ext cx="4572000" cy="3429000"/>
          </a:xfrm>
          <a:prstGeom prst="rect">
            <a:avLst/>
          </a:prstGeom>
        </p:spPr>
        <p:txBody>
          <a:bodyPr/>
          <a:lstStyle/>
          <a:p>
            <a:pPr/>
          </a:p>
        </p:txBody>
      </p:sp>
      <p:sp>
        <p:nvSpPr>
          <p:cNvPr id="283" name="Shape 28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16.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15.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p:bg>
      <p:bgPr>
        <a:solidFill>
          <a:srgbClr val="EDF0F7"/>
        </a:solidFill>
      </p:bgPr>
    </p:bg>
    <p:spTree>
      <p:nvGrpSpPr>
        <p:cNvPr id="1" name=""/>
        <p:cNvGrpSpPr/>
        <p:nvPr/>
      </p:nvGrpSpPr>
      <p:grpSpPr>
        <a:xfrm>
          <a:off x="0" y="0"/>
          <a:ext cx="0" cy="0"/>
          <a:chOff x="0" y="0"/>
          <a:chExt cx="0" cy="0"/>
        </a:xfrm>
      </p:grpSpPr>
      <p:pic>
        <p:nvPicPr>
          <p:cNvPr id="18" name="Google Shape;6;p1" descr="Google Shape;6;p1"/>
          <p:cNvPicPr>
            <a:picLocks noChangeAspect="1"/>
          </p:cNvPicPr>
          <p:nvPr/>
        </p:nvPicPr>
        <p:blipFill>
          <a:blip r:embed="rId2">
            <a:extLst/>
          </a:blip>
          <a:stretch>
            <a:fillRect/>
          </a:stretch>
        </p:blipFill>
        <p:spPr>
          <a:xfrm>
            <a:off x="505600" y="4845175"/>
            <a:ext cx="630201" cy="206451"/>
          </a:xfrm>
          <a:prstGeom prst="rect">
            <a:avLst/>
          </a:prstGeom>
          <a:ln w="12700">
            <a:miter lim="400000"/>
          </a:ln>
        </p:spPr>
      </p:pic>
      <p:sp>
        <p:nvSpPr>
          <p:cNvPr id="19" name="Google Shape;7;p1"/>
          <p:cNvSpPr txBox="1"/>
          <p:nvPr/>
        </p:nvSpPr>
        <p:spPr>
          <a:xfrm>
            <a:off x="1398375" y="4809949"/>
            <a:ext cx="7305900" cy="284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600">
                <a:solidFill>
                  <a:srgbClr val="16394D"/>
                </a:solidFill>
                <a:latin typeface="IBM Plex Serif Medium"/>
                <a:ea typeface="IBM Plex Serif Medium"/>
                <a:cs typeface="IBM Plex Serif Medium"/>
                <a:sym typeface="IBM Plex Serif Medium"/>
              </a:defRPr>
            </a:pPr>
            <a:r>
              <a:t>miso consulting GmbH</a:t>
            </a:r>
            <a:r>
              <a:rPr>
                <a:latin typeface="IBM Plex Serif Light"/>
                <a:ea typeface="IBM Plex Serif Light"/>
                <a:cs typeface="IBM Plex Serif Light"/>
                <a:sym typeface="IBM Plex Serif Light"/>
              </a:rPr>
              <a:t>  ·  Grünwalder Weg 34  ·  82041 Oberhaching  ·  hallo@aumentovalue.com  ·  www.aumentovalue.com</a:t>
            </a:r>
          </a:p>
        </p:txBody>
      </p:sp>
      <p:sp>
        <p:nvSpPr>
          <p:cNvPr id="2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6">
    <p:spTree>
      <p:nvGrpSpPr>
        <p:cNvPr id="1" name=""/>
        <p:cNvGrpSpPr/>
        <p:nvPr/>
      </p:nvGrpSpPr>
      <p:grpSpPr>
        <a:xfrm>
          <a:off x="0" y="0"/>
          <a:ext cx="0" cy="0"/>
          <a:chOff x="0" y="0"/>
          <a:chExt cx="0" cy="0"/>
        </a:xfrm>
      </p:grpSpPr>
      <p:pic>
        <p:nvPicPr>
          <p:cNvPr id="158" name="Google Shape;6;p1" descr="Google Shape;6;p1"/>
          <p:cNvPicPr>
            <a:picLocks noChangeAspect="1"/>
          </p:cNvPicPr>
          <p:nvPr/>
        </p:nvPicPr>
        <p:blipFill>
          <a:blip r:embed="rId2">
            <a:extLst/>
          </a:blip>
          <a:stretch>
            <a:fillRect/>
          </a:stretch>
        </p:blipFill>
        <p:spPr>
          <a:xfrm>
            <a:off x="505600" y="4845175"/>
            <a:ext cx="630201" cy="206451"/>
          </a:xfrm>
          <a:prstGeom prst="rect">
            <a:avLst/>
          </a:prstGeom>
          <a:ln w="12700">
            <a:miter lim="400000"/>
          </a:ln>
        </p:spPr>
      </p:pic>
      <p:sp>
        <p:nvSpPr>
          <p:cNvPr id="159" name="Google Shape;7;p1"/>
          <p:cNvSpPr txBox="1"/>
          <p:nvPr/>
        </p:nvSpPr>
        <p:spPr>
          <a:xfrm>
            <a:off x="1398375" y="4809949"/>
            <a:ext cx="7305900" cy="284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600">
                <a:solidFill>
                  <a:srgbClr val="16394D"/>
                </a:solidFill>
                <a:latin typeface="IBM Plex Serif Medium"/>
                <a:ea typeface="IBM Plex Serif Medium"/>
                <a:cs typeface="IBM Plex Serif Medium"/>
                <a:sym typeface="IBM Plex Serif Medium"/>
              </a:defRPr>
            </a:pPr>
            <a:r>
              <a:t>miso consulting GmbH</a:t>
            </a:r>
            <a:r>
              <a:rPr>
                <a:latin typeface="IBM Plex Serif Light"/>
                <a:ea typeface="IBM Plex Serif Light"/>
                <a:cs typeface="IBM Plex Serif Light"/>
                <a:sym typeface="IBM Plex Serif Light"/>
              </a:rPr>
              <a:t>  ·  Grünwalder Weg 34  ·  82041 Oberhaching  ·  hallo@aumentovalue.com  ·  www.aumentovalue.com</a:t>
            </a:r>
          </a:p>
        </p:txBody>
      </p:sp>
      <p:pic>
        <p:nvPicPr>
          <p:cNvPr id="160" name="Google Shape;99;p10" descr="Google Shape;99;p10"/>
          <p:cNvPicPr>
            <a:picLocks noChangeAspect="1"/>
          </p:cNvPicPr>
          <p:nvPr/>
        </p:nvPicPr>
        <p:blipFill>
          <a:blip r:embed="rId2">
            <a:extLst/>
          </a:blip>
          <a:stretch>
            <a:fillRect/>
          </a:stretch>
        </p:blipFill>
        <p:spPr>
          <a:xfrm>
            <a:off x="7630875" y="176899"/>
            <a:ext cx="1246391" cy="408301"/>
          </a:xfrm>
          <a:prstGeom prst="rect">
            <a:avLst/>
          </a:prstGeom>
          <a:ln w="12700">
            <a:miter lim="400000"/>
          </a:ln>
        </p:spPr>
      </p:pic>
      <p:pic>
        <p:nvPicPr>
          <p:cNvPr id="161" name="Google Shape;100;p10" descr="Google Shape;100;p10"/>
          <p:cNvPicPr>
            <a:picLocks noChangeAspect="1"/>
          </p:cNvPicPr>
          <p:nvPr/>
        </p:nvPicPr>
        <p:blipFill>
          <a:blip r:embed="rId3">
            <a:extLst/>
          </a:blip>
          <a:stretch>
            <a:fillRect/>
          </a:stretch>
        </p:blipFill>
        <p:spPr>
          <a:xfrm>
            <a:off x="4679998" y="925272"/>
            <a:ext cx="3826249" cy="2497902"/>
          </a:xfrm>
          <a:prstGeom prst="rect">
            <a:avLst/>
          </a:prstGeom>
          <a:ln w="12700">
            <a:miter lim="400000"/>
          </a:ln>
        </p:spPr>
      </p:pic>
      <p:sp>
        <p:nvSpPr>
          <p:cNvPr id="162" name="Google Shape;101;p10"/>
          <p:cNvSpPr/>
          <p:nvPr/>
        </p:nvSpPr>
        <p:spPr>
          <a:xfrm>
            <a:off x="-75" y="3763250"/>
            <a:ext cx="9144001" cy="800401"/>
          </a:xfrm>
          <a:prstGeom prst="rect">
            <a:avLst/>
          </a:prstGeom>
          <a:solidFill>
            <a:srgbClr val="F2AE99"/>
          </a:solidFill>
          <a:ln w="12700">
            <a:miter lim="400000"/>
          </a:ln>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pic>
        <p:nvPicPr>
          <p:cNvPr id="163" name="Google Shape;102;p10" descr="Google Shape;102;p10"/>
          <p:cNvPicPr>
            <a:picLocks noChangeAspect="1"/>
          </p:cNvPicPr>
          <p:nvPr/>
        </p:nvPicPr>
        <p:blipFill>
          <a:blip r:embed="rId4">
            <a:extLst/>
          </a:blip>
          <a:stretch>
            <a:fillRect/>
          </a:stretch>
        </p:blipFill>
        <p:spPr>
          <a:xfrm>
            <a:off x="363800" y="3902124"/>
            <a:ext cx="980651" cy="201501"/>
          </a:xfrm>
          <a:prstGeom prst="rect">
            <a:avLst/>
          </a:prstGeom>
          <a:ln w="12700">
            <a:miter lim="400000"/>
          </a:ln>
        </p:spPr>
      </p:pic>
      <p:pic>
        <p:nvPicPr>
          <p:cNvPr id="164" name="Google Shape;103;p10" descr="Google Shape;103;p10"/>
          <p:cNvPicPr>
            <a:picLocks noChangeAspect="1"/>
          </p:cNvPicPr>
          <p:nvPr/>
        </p:nvPicPr>
        <p:blipFill>
          <a:blip r:embed="rId4">
            <a:extLst/>
          </a:blip>
          <a:stretch>
            <a:fillRect/>
          </a:stretch>
        </p:blipFill>
        <p:spPr>
          <a:xfrm>
            <a:off x="363800" y="4223249"/>
            <a:ext cx="980651" cy="201501"/>
          </a:xfrm>
          <a:prstGeom prst="rect">
            <a:avLst/>
          </a:prstGeom>
          <a:ln w="12700">
            <a:miter lim="400000"/>
          </a:ln>
        </p:spPr>
      </p:pic>
      <p:pic>
        <p:nvPicPr>
          <p:cNvPr id="165" name="Google Shape;104;p10" descr="Google Shape;104;p10"/>
          <p:cNvPicPr>
            <a:picLocks noChangeAspect="1"/>
          </p:cNvPicPr>
          <p:nvPr/>
        </p:nvPicPr>
        <p:blipFill>
          <a:blip r:embed="rId4">
            <a:extLst/>
          </a:blip>
          <a:stretch>
            <a:fillRect/>
          </a:stretch>
        </p:blipFill>
        <p:spPr>
          <a:xfrm>
            <a:off x="1789825" y="3902124"/>
            <a:ext cx="980651" cy="201501"/>
          </a:xfrm>
          <a:prstGeom prst="rect">
            <a:avLst/>
          </a:prstGeom>
          <a:ln w="12700">
            <a:miter lim="400000"/>
          </a:ln>
        </p:spPr>
      </p:pic>
      <p:pic>
        <p:nvPicPr>
          <p:cNvPr id="166" name="Google Shape;105;p10" descr="Google Shape;105;p10"/>
          <p:cNvPicPr>
            <a:picLocks noChangeAspect="1"/>
          </p:cNvPicPr>
          <p:nvPr/>
        </p:nvPicPr>
        <p:blipFill>
          <a:blip r:embed="rId4">
            <a:extLst/>
          </a:blip>
          <a:stretch>
            <a:fillRect/>
          </a:stretch>
        </p:blipFill>
        <p:spPr>
          <a:xfrm>
            <a:off x="1789825" y="4223249"/>
            <a:ext cx="980651" cy="201501"/>
          </a:xfrm>
          <a:prstGeom prst="rect">
            <a:avLst/>
          </a:prstGeom>
          <a:ln w="12700">
            <a:miter lim="400000"/>
          </a:ln>
        </p:spPr>
      </p:pic>
      <p:pic>
        <p:nvPicPr>
          <p:cNvPr id="167" name="Google Shape;106;p10" descr="Google Shape;106;p10"/>
          <p:cNvPicPr>
            <a:picLocks noChangeAspect="1"/>
          </p:cNvPicPr>
          <p:nvPr/>
        </p:nvPicPr>
        <p:blipFill>
          <a:blip r:embed="rId4">
            <a:extLst/>
          </a:blip>
          <a:stretch>
            <a:fillRect/>
          </a:stretch>
        </p:blipFill>
        <p:spPr>
          <a:xfrm>
            <a:off x="3270275" y="3902124"/>
            <a:ext cx="980651" cy="201501"/>
          </a:xfrm>
          <a:prstGeom prst="rect">
            <a:avLst/>
          </a:prstGeom>
          <a:ln w="12700">
            <a:miter lim="400000"/>
          </a:ln>
        </p:spPr>
      </p:pic>
      <p:pic>
        <p:nvPicPr>
          <p:cNvPr id="168" name="Google Shape;107;p10" descr="Google Shape;107;p10"/>
          <p:cNvPicPr>
            <a:picLocks noChangeAspect="1"/>
          </p:cNvPicPr>
          <p:nvPr/>
        </p:nvPicPr>
        <p:blipFill>
          <a:blip r:embed="rId4">
            <a:extLst/>
          </a:blip>
          <a:stretch>
            <a:fillRect/>
          </a:stretch>
        </p:blipFill>
        <p:spPr>
          <a:xfrm>
            <a:off x="3270275" y="4223249"/>
            <a:ext cx="980651" cy="201501"/>
          </a:xfrm>
          <a:prstGeom prst="rect">
            <a:avLst/>
          </a:prstGeom>
          <a:ln w="12700">
            <a:miter lim="400000"/>
          </a:ln>
        </p:spPr>
      </p:pic>
      <p:pic>
        <p:nvPicPr>
          <p:cNvPr id="169" name="Google Shape;108;p10" descr="Google Shape;108;p10"/>
          <p:cNvPicPr>
            <a:picLocks noChangeAspect="1"/>
          </p:cNvPicPr>
          <p:nvPr/>
        </p:nvPicPr>
        <p:blipFill>
          <a:blip r:embed="rId4">
            <a:extLst/>
          </a:blip>
          <a:stretch>
            <a:fillRect/>
          </a:stretch>
        </p:blipFill>
        <p:spPr>
          <a:xfrm>
            <a:off x="4756175" y="3902124"/>
            <a:ext cx="980651" cy="201501"/>
          </a:xfrm>
          <a:prstGeom prst="rect">
            <a:avLst/>
          </a:prstGeom>
          <a:ln w="12700">
            <a:miter lim="400000"/>
          </a:ln>
        </p:spPr>
      </p:pic>
      <p:pic>
        <p:nvPicPr>
          <p:cNvPr id="170" name="Google Shape;109;p10" descr="Google Shape;109;p10"/>
          <p:cNvPicPr>
            <a:picLocks noChangeAspect="1"/>
          </p:cNvPicPr>
          <p:nvPr/>
        </p:nvPicPr>
        <p:blipFill>
          <a:blip r:embed="rId4">
            <a:extLst/>
          </a:blip>
          <a:stretch>
            <a:fillRect/>
          </a:stretch>
        </p:blipFill>
        <p:spPr>
          <a:xfrm>
            <a:off x="4756175" y="4223249"/>
            <a:ext cx="980651" cy="201501"/>
          </a:xfrm>
          <a:prstGeom prst="rect">
            <a:avLst/>
          </a:prstGeom>
          <a:ln w="12700">
            <a:miter lim="400000"/>
          </a:ln>
        </p:spPr>
      </p:pic>
      <p:pic>
        <p:nvPicPr>
          <p:cNvPr id="171" name="Google Shape;110;p10" descr="Google Shape;110;p10"/>
          <p:cNvPicPr>
            <a:picLocks noChangeAspect="1"/>
          </p:cNvPicPr>
          <p:nvPr/>
        </p:nvPicPr>
        <p:blipFill>
          <a:blip r:embed="rId4">
            <a:extLst/>
          </a:blip>
          <a:stretch>
            <a:fillRect/>
          </a:stretch>
        </p:blipFill>
        <p:spPr>
          <a:xfrm>
            <a:off x="6231199" y="3902124"/>
            <a:ext cx="980651" cy="201501"/>
          </a:xfrm>
          <a:prstGeom prst="rect">
            <a:avLst/>
          </a:prstGeom>
          <a:ln w="12700">
            <a:miter lim="400000"/>
          </a:ln>
        </p:spPr>
      </p:pic>
      <p:pic>
        <p:nvPicPr>
          <p:cNvPr id="172" name="Google Shape;111;p10" descr="Google Shape;111;p10"/>
          <p:cNvPicPr>
            <a:picLocks noChangeAspect="1"/>
          </p:cNvPicPr>
          <p:nvPr/>
        </p:nvPicPr>
        <p:blipFill>
          <a:blip r:embed="rId4">
            <a:extLst/>
          </a:blip>
          <a:stretch>
            <a:fillRect/>
          </a:stretch>
        </p:blipFill>
        <p:spPr>
          <a:xfrm>
            <a:off x="6231199" y="4223249"/>
            <a:ext cx="980651" cy="201501"/>
          </a:xfrm>
          <a:prstGeom prst="rect">
            <a:avLst/>
          </a:prstGeom>
          <a:ln w="12700">
            <a:miter lim="400000"/>
          </a:ln>
        </p:spPr>
      </p:pic>
      <p:pic>
        <p:nvPicPr>
          <p:cNvPr id="173" name="Google Shape;112;p10" descr="Google Shape;112;p10"/>
          <p:cNvPicPr>
            <a:picLocks noChangeAspect="1"/>
          </p:cNvPicPr>
          <p:nvPr/>
        </p:nvPicPr>
        <p:blipFill>
          <a:blip r:embed="rId4">
            <a:extLst/>
          </a:blip>
          <a:stretch>
            <a:fillRect/>
          </a:stretch>
        </p:blipFill>
        <p:spPr>
          <a:xfrm>
            <a:off x="7689874" y="3902124"/>
            <a:ext cx="980651" cy="201501"/>
          </a:xfrm>
          <a:prstGeom prst="rect">
            <a:avLst/>
          </a:prstGeom>
          <a:ln w="12700">
            <a:miter lim="400000"/>
          </a:ln>
        </p:spPr>
      </p:pic>
      <p:pic>
        <p:nvPicPr>
          <p:cNvPr id="174" name="Google Shape;113;p10" descr="Google Shape;113;p10"/>
          <p:cNvPicPr>
            <a:picLocks noChangeAspect="1"/>
          </p:cNvPicPr>
          <p:nvPr/>
        </p:nvPicPr>
        <p:blipFill>
          <a:blip r:embed="rId4">
            <a:extLst/>
          </a:blip>
          <a:stretch>
            <a:fillRect/>
          </a:stretch>
        </p:blipFill>
        <p:spPr>
          <a:xfrm>
            <a:off x="7689874" y="4223249"/>
            <a:ext cx="980651" cy="201501"/>
          </a:xfrm>
          <a:prstGeom prst="rect">
            <a:avLst/>
          </a:prstGeom>
          <a:ln w="12700">
            <a:miter lim="400000"/>
          </a:ln>
        </p:spPr>
      </p:pic>
      <p:sp>
        <p:nvSpPr>
          <p:cNvPr id="175" name="Titeltext"/>
          <p:cNvSpPr txBox="1"/>
          <p:nvPr>
            <p:ph type="title"/>
          </p:nvPr>
        </p:nvSpPr>
        <p:spPr>
          <a:xfrm>
            <a:off x="363800" y="489249"/>
            <a:ext cx="3453001" cy="408301"/>
          </a:xfrm>
          <a:prstGeom prst="rect">
            <a:avLst/>
          </a:prstGeom>
        </p:spPr>
        <p:txBody>
          <a:bodyPr lIns="91424" tIns="91424" rIns="91424" bIns="91424" anchor="t">
            <a:normAutofit fontScale="100000" lnSpcReduction="0"/>
          </a:bodyPr>
          <a:lstStyle>
            <a:lvl1pPr>
              <a:defRPr sz="2000">
                <a:solidFill>
                  <a:srgbClr val="16394D"/>
                </a:solidFill>
                <a:latin typeface="IBM Plex Serif Medium"/>
                <a:ea typeface="IBM Plex Serif Medium"/>
                <a:cs typeface="IBM Plex Serif Medium"/>
                <a:sym typeface="IBM Plex Serif Medium"/>
              </a:defRPr>
            </a:lvl1pPr>
          </a:lstStyle>
          <a:p>
            <a:pPr/>
            <a:r>
              <a:t>Titeltext</a:t>
            </a:r>
          </a:p>
        </p:txBody>
      </p:sp>
      <p:sp>
        <p:nvSpPr>
          <p:cNvPr id="176" name="Textebene 1…"/>
          <p:cNvSpPr txBox="1"/>
          <p:nvPr>
            <p:ph type="body" sz="quarter" idx="1"/>
          </p:nvPr>
        </p:nvSpPr>
        <p:spPr>
          <a:xfrm>
            <a:off x="363800" y="1135975"/>
            <a:ext cx="3509101" cy="408301"/>
          </a:xfrm>
          <a:prstGeom prst="rect">
            <a:avLst/>
          </a:prstGeom>
        </p:spPr>
        <p:txBody>
          <a:bodyPr lIns="91424" tIns="91424" rIns="91424" bIns="91424">
            <a:normAutofit fontScale="100000" lnSpcReduction="0"/>
          </a:bodyPr>
          <a:lstStyle>
            <a:lvl1pPr>
              <a:defRPr sz="1700">
                <a:solidFill>
                  <a:srgbClr val="1B4A60"/>
                </a:solidFill>
                <a:latin typeface="IBM Plex Serif"/>
                <a:ea typeface="IBM Plex Serif"/>
                <a:cs typeface="IBM Plex Serif"/>
                <a:sym typeface="IBM Plex Serif"/>
              </a:defRPr>
            </a:lvl1pPr>
            <a:lvl2pPr>
              <a:defRPr sz="1700">
                <a:solidFill>
                  <a:srgbClr val="1B4A60"/>
                </a:solidFill>
                <a:latin typeface="IBM Plex Serif"/>
                <a:ea typeface="IBM Plex Serif"/>
                <a:cs typeface="IBM Plex Serif"/>
                <a:sym typeface="IBM Plex Serif"/>
              </a:defRPr>
            </a:lvl2pPr>
            <a:lvl3pPr>
              <a:defRPr sz="1700">
                <a:solidFill>
                  <a:srgbClr val="1B4A60"/>
                </a:solidFill>
                <a:latin typeface="IBM Plex Serif"/>
                <a:ea typeface="IBM Plex Serif"/>
                <a:cs typeface="IBM Plex Serif"/>
                <a:sym typeface="IBM Plex Serif"/>
              </a:defRPr>
            </a:lvl3pPr>
            <a:lvl4pPr>
              <a:defRPr sz="1700">
                <a:solidFill>
                  <a:srgbClr val="1B4A60"/>
                </a:solidFill>
                <a:latin typeface="IBM Plex Serif"/>
                <a:ea typeface="IBM Plex Serif"/>
                <a:cs typeface="IBM Plex Serif"/>
                <a:sym typeface="IBM Plex Serif"/>
              </a:defRPr>
            </a:lvl4pPr>
            <a:lvl5pPr>
              <a:defRPr sz="1700">
                <a:solidFill>
                  <a:srgbClr val="1B4A60"/>
                </a:solidFill>
                <a:latin typeface="IBM Plex Serif"/>
                <a:ea typeface="IBM Plex Serif"/>
                <a:cs typeface="IBM Plex Serif"/>
                <a:sym typeface="IBM Plex Serif"/>
              </a:defRPr>
            </a:lvl5pPr>
          </a:lstStyle>
          <a:p>
            <a:pPr/>
            <a:r>
              <a:t>Textebene 1</a:t>
            </a:r>
          </a:p>
          <a:p>
            <a:pPr lvl="1"/>
            <a:r>
              <a:t>Textebene 2</a:t>
            </a:r>
          </a:p>
          <a:p>
            <a:pPr lvl="2"/>
            <a:r>
              <a:t>Textebene 3</a:t>
            </a:r>
          </a:p>
          <a:p>
            <a:pPr lvl="3"/>
            <a:r>
              <a:t>Textebene 4</a:t>
            </a:r>
          </a:p>
          <a:p>
            <a:pPr lvl="4"/>
            <a:r>
              <a:t>Textebene 5</a:t>
            </a:r>
          </a:p>
        </p:txBody>
      </p:sp>
      <p:sp>
        <p:nvSpPr>
          <p:cNvPr id="177" name="Google Shape;116;p10"/>
          <p:cNvSpPr txBox="1"/>
          <p:nvPr>
            <p:ph type="body" sz="quarter" idx="21"/>
          </p:nvPr>
        </p:nvSpPr>
        <p:spPr>
          <a:xfrm>
            <a:off x="363800" y="1883899"/>
            <a:ext cx="3837000" cy="2151601"/>
          </a:xfrm>
          <a:prstGeom prst="rect">
            <a:avLst/>
          </a:prstGeom>
        </p:spPr>
        <p:txBody>
          <a:bodyPr lIns="91424" tIns="91424" rIns="91424" bIns="91424">
            <a:normAutofit fontScale="100000" lnSpcReduction="0"/>
          </a:bodyPr>
          <a:lstStyle/>
          <a:p>
            <a:pPr marL="411842" indent="-272142" defTabSz="342900">
              <a:lnSpc>
                <a:spcPct val="130000"/>
              </a:lnSpc>
              <a:spcBef>
                <a:spcPts val="1200"/>
              </a:spcBef>
              <a:buClr>
                <a:srgbClr val="16394D"/>
              </a:buClr>
              <a:buSzPts val="1200"/>
              <a:buFont typeface="Helvetica Neue"/>
              <a:buChar char="●"/>
              <a:defRPr sz="1200">
                <a:solidFill>
                  <a:srgbClr val="16394D"/>
                </a:solidFill>
                <a:latin typeface="Helvetica Neue"/>
                <a:ea typeface="Helvetica Neue"/>
                <a:cs typeface="Helvetica Neue"/>
                <a:sym typeface="Helvetica Neue"/>
              </a:defRPr>
            </a:pPr>
          </a:p>
        </p:txBody>
      </p:sp>
      <p:sp>
        <p:nvSpPr>
          <p:cNvPr id="178"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6_1">
    <p:spTree>
      <p:nvGrpSpPr>
        <p:cNvPr id="1" name=""/>
        <p:cNvGrpSpPr/>
        <p:nvPr/>
      </p:nvGrpSpPr>
      <p:grpSpPr>
        <a:xfrm>
          <a:off x="0" y="0"/>
          <a:ext cx="0" cy="0"/>
          <a:chOff x="0" y="0"/>
          <a:chExt cx="0" cy="0"/>
        </a:xfrm>
      </p:grpSpPr>
      <p:sp>
        <p:nvSpPr>
          <p:cNvPr id="18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192" name="Shape 2"/>
          <p:cNvSpPr/>
          <p:nvPr/>
        </p:nvSpPr>
        <p:spPr>
          <a:xfrm>
            <a:off x="177771" y="177810"/>
            <a:ext cx="8788458" cy="4787880"/>
          </a:xfrm>
          <a:prstGeom prst="rect">
            <a:avLst/>
          </a:prstGeom>
          <a:solidFill>
            <a:srgbClr val="DCE5EA"/>
          </a:solidFill>
          <a:ln w="12700">
            <a:miter lim="400000"/>
          </a:ln>
        </p:spPr>
        <p:txBody>
          <a:bodyPr lIns="34289" tIns="34289" rIns="34289" bIns="34289" anchor="ctr"/>
          <a:lstStyle/>
          <a:p>
            <a:pPr>
              <a:lnSpc>
                <a:spcPct val="100000"/>
              </a:lnSpc>
              <a:spcBef>
                <a:spcPts val="0"/>
              </a:spcBef>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3" name="graphicnode theme"/>
          <p:cNvSpPr txBox="1"/>
          <p:nvPr>
            <p:ph type="body" sz="quarter" idx="21"/>
          </p:nvPr>
        </p:nvSpPr>
        <p:spPr>
          <a:xfrm>
            <a:off x="937841" y="4474927"/>
            <a:ext cx="4803278" cy="612379"/>
          </a:xfrm>
          <a:prstGeom prst="rect">
            <a:avLst/>
          </a:prstGeom>
        </p:spPr>
        <p:txBody>
          <a:bodyPr wrap="none" lIns="26789" tIns="26789" rIns="26789" bIns="26789" anchor="ctr">
            <a:spAutoFit/>
          </a:bodyPr>
          <a:lstStyle>
            <a:lvl1pPr defTabSz="308074">
              <a:lnSpc>
                <a:spcPct val="90000"/>
              </a:lnSpc>
              <a:spcBef>
                <a:spcPts val="1200"/>
              </a:spcBef>
              <a:defRPr cap="all" spc="319" sz="3200">
                <a:solidFill>
                  <a:srgbClr val="FFFFFF"/>
                </a:solidFill>
                <a:latin typeface="DM Serif Display Regular"/>
                <a:ea typeface="DM Serif Display Regular"/>
                <a:cs typeface="DM Serif Display Regular"/>
                <a:sym typeface="DM Serif Display Regular"/>
              </a:defRPr>
            </a:lvl1pPr>
          </a:lstStyle>
          <a:p>
            <a:pPr/>
            <a:r>
              <a:t>graphicnode theme</a:t>
            </a:r>
          </a:p>
        </p:txBody>
      </p:sp>
      <p:sp>
        <p:nvSpPr>
          <p:cNvPr id="194" name="Maescenas dolor"/>
          <p:cNvSpPr txBox="1"/>
          <p:nvPr>
            <p:ph type="body" sz="quarter" idx="22"/>
          </p:nvPr>
        </p:nvSpPr>
        <p:spPr>
          <a:xfrm>
            <a:off x="1630438" y="840784"/>
            <a:ext cx="3150820" cy="627381"/>
          </a:xfrm>
          <a:prstGeom prst="rect">
            <a:avLst/>
          </a:prstGeom>
        </p:spPr>
        <p:txBody>
          <a:bodyPr wrap="none" lIns="34289" tIns="34289" rIns="34289" bIns="34289" anchor="ctr">
            <a:spAutoFit/>
          </a:bodyPr>
          <a:lstStyle>
            <a:lvl1pPr defTabSz="308074">
              <a:lnSpc>
                <a:spcPct val="130000"/>
              </a:lnSpc>
              <a:spcBef>
                <a:spcPts val="1200"/>
              </a:spcBef>
              <a:defRPr sz="3200">
                <a:solidFill>
                  <a:srgbClr val="005A71"/>
                </a:solidFill>
                <a:latin typeface="Avenir Next Ultra Light"/>
                <a:ea typeface="Avenir Next Ultra Light"/>
                <a:cs typeface="Avenir Next Ultra Light"/>
                <a:sym typeface="Avenir Next Ultra Light"/>
              </a:defRPr>
            </a:lvl1pPr>
          </a:lstStyle>
          <a:p>
            <a:pPr/>
            <a:r>
              <a:t>Maescenas dolor</a:t>
            </a:r>
          </a:p>
        </p:txBody>
      </p:sp>
      <p:sp>
        <p:nvSpPr>
          <p:cNvPr id="195" name="Shape 3"/>
          <p:cNvSpPr/>
          <p:nvPr>
            <p:ph type="body" sz="quarter" idx="23"/>
          </p:nvPr>
        </p:nvSpPr>
        <p:spPr>
          <a:xfrm>
            <a:off x="1768428" y="2473141"/>
            <a:ext cx="1636291" cy="230844"/>
          </a:xfrm>
          <a:prstGeom prst="rect">
            <a:avLst/>
          </a:prstGeom>
          <a:solidFill>
            <a:srgbClr val="161A1D"/>
          </a:solidFill>
        </p:spPr>
        <p:txBody>
          <a:bodyPr lIns="34289" tIns="34289" rIns="34289" bIns="34289" anchor="ctr"/>
          <a:lstStyle/>
          <a:p>
            <a:pPr defTabSz="342900">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6" name="Text Placeholder 2"/>
          <p:cNvSpPr txBox="1"/>
          <p:nvPr>
            <p:ph type="body" sz="quarter" idx="24"/>
          </p:nvPr>
        </p:nvSpPr>
        <p:spPr>
          <a:xfrm>
            <a:off x="1811674" y="2493233"/>
            <a:ext cx="1709347" cy="230845"/>
          </a:xfrm>
          <a:prstGeom prst="rect">
            <a:avLst/>
          </a:prstGeom>
        </p:spPr>
        <p:txBody>
          <a:bodyPr lIns="34289" tIns="34289" rIns="34289" bIns="34289" anchor="ctr">
            <a:normAutofit fontScale="100000" lnSpcReduction="0"/>
          </a:bodyPr>
          <a:lstStyle>
            <a:lvl1pPr defTabSz="233172">
              <a:spcBef>
                <a:spcPts val="100"/>
              </a:spcBef>
              <a:defRPr cap="all" sz="952">
                <a:solidFill>
                  <a:srgbClr val="005A71"/>
                </a:solidFill>
                <a:latin typeface="Avenir Next Regular"/>
                <a:ea typeface="Avenir Next Regular"/>
                <a:cs typeface="Avenir Next Regular"/>
                <a:sym typeface="Avenir Next Regular"/>
              </a:defRPr>
            </a:lvl1pPr>
          </a:lstStyle>
          <a:p>
            <a:pPr/>
            <a:r>
              <a:t>Facillisis vero dolor </a:t>
            </a:r>
          </a:p>
        </p:txBody>
      </p:sp>
      <p:sp>
        <p:nvSpPr>
          <p:cNvPr id="197" name="7684"/>
          <p:cNvSpPr txBox="1"/>
          <p:nvPr>
            <p:ph type="body" sz="quarter" idx="25"/>
          </p:nvPr>
        </p:nvSpPr>
        <p:spPr>
          <a:xfrm>
            <a:off x="1744291" y="2802770"/>
            <a:ext cx="991617" cy="627381"/>
          </a:xfrm>
          <a:prstGeom prst="rect">
            <a:avLst/>
          </a:prstGeom>
        </p:spPr>
        <p:txBody>
          <a:bodyPr wrap="none" lIns="34289" tIns="34289" rIns="34289" bIns="34289" anchor="ctr">
            <a:spAutoFit/>
          </a:bodyPr>
          <a:lstStyle>
            <a:lvl1pPr defTabSz="308074">
              <a:lnSpc>
                <a:spcPct val="130000"/>
              </a:lnSpc>
              <a:spcBef>
                <a:spcPts val="1200"/>
              </a:spcBef>
              <a:defRPr sz="3200">
                <a:solidFill>
                  <a:srgbClr val="005A71"/>
                </a:solidFill>
                <a:latin typeface="Avenir Next Ultra Light"/>
                <a:ea typeface="Avenir Next Ultra Light"/>
                <a:cs typeface="Avenir Next Ultra Light"/>
                <a:sym typeface="Avenir Next Ultra Light"/>
              </a:defRPr>
            </a:lvl1pPr>
          </a:lstStyle>
          <a:p>
            <a:pPr/>
            <a:r>
              <a:t>7684</a:t>
            </a:r>
          </a:p>
        </p:txBody>
      </p:sp>
      <p:sp>
        <p:nvSpPr>
          <p:cNvPr id="198" name="vel illum dolore eu feugiat nulla facilisis at vero eros et accumsan et iusto odio dignissim qui"/>
          <p:cNvSpPr txBox="1"/>
          <p:nvPr>
            <p:ph type="body" sz="half" idx="26"/>
          </p:nvPr>
        </p:nvSpPr>
        <p:spPr>
          <a:xfrm>
            <a:off x="1782183" y="3376694"/>
            <a:ext cx="1500107" cy="10797541"/>
          </a:xfrm>
          <a:prstGeom prst="rect">
            <a:avLst/>
          </a:prstGeom>
        </p:spPr>
        <p:txBody>
          <a:bodyPr lIns="34289" tIns="34289" rIns="34289" bIns="34289">
            <a:spAutoFit/>
          </a:bodyPr>
          <a:lstStyle>
            <a:lvl1pPr defTabSz="308074">
              <a:lnSpc>
                <a:spcPct val="130000"/>
              </a:lnSpc>
              <a:spcBef>
                <a:spcPts val="1200"/>
              </a:spcBef>
              <a:defRPr sz="3200">
                <a:solidFill>
                  <a:srgbClr val="161A1D"/>
                </a:solidFill>
                <a:latin typeface="DM Serif Display Regular"/>
                <a:ea typeface="DM Serif Display Regular"/>
                <a:cs typeface="DM Serif Display Regular"/>
                <a:sym typeface="DM Serif Display Regular"/>
              </a:defRPr>
            </a:lvl1pPr>
          </a:lstStyle>
          <a:p>
            <a:pPr/>
            <a:r>
              <a:t>vel illum dolore eu feugiat nulla facilisis at vero eros et accumsan et iusto odio dignissim qui</a:t>
            </a:r>
          </a:p>
        </p:txBody>
      </p:sp>
      <p:sp>
        <p:nvSpPr>
          <p:cNvPr id="199" name="Form"/>
          <p:cNvSpPr/>
          <p:nvPr>
            <p:ph type="body" sz="quarter" idx="27"/>
          </p:nvPr>
        </p:nvSpPr>
        <p:spPr>
          <a:xfrm>
            <a:off x="1685443" y="1781783"/>
            <a:ext cx="731614" cy="731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FFFFFF"/>
          </a:solidFill>
          <a:ln w="3175"/>
        </p:spPr>
        <p:txBody>
          <a:bodyPr lIns="20091" tIns="20091" rIns="20091" bIns="20091" anchor="ctr"/>
          <a:lstStyle/>
          <a:p>
            <a:pPr algn="ctr" defTabSz="241101">
              <a:lnSpc>
                <a:spcPct val="80000"/>
              </a:lnSpc>
              <a:spcBef>
                <a:spcPts val="2900"/>
              </a:spcBef>
              <a:defRPr sz="2600">
                <a:solidFill>
                  <a:srgbClr val="333333"/>
                </a:solidFill>
                <a:latin typeface="Helvetica Neue Thin"/>
                <a:ea typeface="Helvetica Neue Thin"/>
                <a:cs typeface="Helvetica Neue Thin"/>
                <a:sym typeface="Helvetica Neue Thin"/>
              </a:defRPr>
            </a:pPr>
          </a:p>
        </p:txBody>
      </p:sp>
      <p:sp>
        <p:nvSpPr>
          <p:cNvPr id="200" name="Shape 3"/>
          <p:cNvSpPr/>
          <p:nvPr>
            <p:ph type="body" sz="quarter" idx="28"/>
          </p:nvPr>
        </p:nvSpPr>
        <p:spPr>
          <a:xfrm>
            <a:off x="3795467" y="2483187"/>
            <a:ext cx="1636291" cy="230844"/>
          </a:xfrm>
          <a:prstGeom prst="rect">
            <a:avLst/>
          </a:prstGeom>
          <a:solidFill>
            <a:srgbClr val="161A1D"/>
          </a:solidFill>
        </p:spPr>
        <p:txBody>
          <a:bodyPr lIns="34289" tIns="34289" rIns="34289" bIns="34289" anchor="ctr"/>
          <a:lstStyle/>
          <a:p>
            <a:pPr defTabSz="342900">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1" name="Text Placeholder 2"/>
          <p:cNvSpPr txBox="1"/>
          <p:nvPr>
            <p:ph type="body" sz="quarter" idx="29"/>
          </p:nvPr>
        </p:nvSpPr>
        <p:spPr>
          <a:xfrm>
            <a:off x="3838713" y="2503278"/>
            <a:ext cx="1709347" cy="230845"/>
          </a:xfrm>
          <a:prstGeom prst="rect">
            <a:avLst/>
          </a:prstGeom>
        </p:spPr>
        <p:txBody>
          <a:bodyPr lIns="34289" tIns="34289" rIns="34289" bIns="34289" anchor="ctr">
            <a:normAutofit fontScale="100000" lnSpcReduction="0"/>
          </a:bodyPr>
          <a:lstStyle>
            <a:lvl1pPr defTabSz="233172">
              <a:spcBef>
                <a:spcPts val="100"/>
              </a:spcBef>
              <a:defRPr cap="all" sz="952">
                <a:solidFill>
                  <a:srgbClr val="005A71"/>
                </a:solidFill>
                <a:latin typeface="Avenir Next Regular"/>
                <a:ea typeface="Avenir Next Regular"/>
                <a:cs typeface="Avenir Next Regular"/>
                <a:sym typeface="Avenir Next Regular"/>
              </a:defRPr>
            </a:lvl1pPr>
          </a:lstStyle>
          <a:p>
            <a:pPr/>
            <a:r>
              <a:t>Facillisis vero dolor </a:t>
            </a:r>
          </a:p>
        </p:txBody>
      </p:sp>
      <p:sp>
        <p:nvSpPr>
          <p:cNvPr id="202" name="6237"/>
          <p:cNvSpPr txBox="1"/>
          <p:nvPr>
            <p:ph type="body" sz="quarter" idx="30"/>
          </p:nvPr>
        </p:nvSpPr>
        <p:spPr>
          <a:xfrm>
            <a:off x="3762747" y="2802770"/>
            <a:ext cx="991617" cy="627381"/>
          </a:xfrm>
          <a:prstGeom prst="rect">
            <a:avLst/>
          </a:prstGeom>
        </p:spPr>
        <p:txBody>
          <a:bodyPr wrap="none" lIns="34289" tIns="34289" rIns="34289" bIns="34289" anchor="ctr">
            <a:spAutoFit/>
          </a:bodyPr>
          <a:lstStyle>
            <a:lvl1pPr defTabSz="308074">
              <a:lnSpc>
                <a:spcPct val="130000"/>
              </a:lnSpc>
              <a:spcBef>
                <a:spcPts val="1200"/>
              </a:spcBef>
              <a:defRPr sz="3200">
                <a:solidFill>
                  <a:srgbClr val="005A71"/>
                </a:solidFill>
                <a:latin typeface="Avenir Next Ultra Light"/>
                <a:ea typeface="Avenir Next Ultra Light"/>
                <a:cs typeface="Avenir Next Ultra Light"/>
                <a:sym typeface="Avenir Next Ultra Light"/>
              </a:defRPr>
            </a:lvl1pPr>
          </a:lstStyle>
          <a:p>
            <a:pPr/>
            <a:r>
              <a:t>6237</a:t>
            </a:r>
          </a:p>
        </p:txBody>
      </p:sp>
      <p:sp>
        <p:nvSpPr>
          <p:cNvPr id="203" name="vel illum dolore eu feugiat nulla facilisis at vero eros et accumsan et iusto odio dignissim qui"/>
          <p:cNvSpPr txBox="1"/>
          <p:nvPr>
            <p:ph type="body" sz="half" idx="31"/>
          </p:nvPr>
        </p:nvSpPr>
        <p:spPr>
          <a:xfrm>
            <a:off x="3791363" y="3376694"/>
            <a:ext cx="1500107" cy="10797541"/>
          </a:xfrm>
          <a:prstGeom prst="rect">
            <a:avLst/>
          </a:prstGeom>
        </p:spPr>
        <p:txBody>
          <a:bodyPr lIns="34289" tIns="34289" rIns="34289" bIns="34289">
            <a:spAutoFit/>
          </a:bodyPr>
          <a:lstStyle>
            <a:lvl1pPr defTabSz="308074">
              <a:lnSpc>
                <a:spcPct val="130000"/>
              </a:lnSpc>
              <a:spcBef>
                <a:spcPts val="1200"/>
              </a:spcBef>
              <a:defRPr sz="3200">
                <a:solidFill>
                  <a:srgbClr val="161A1D"/>
                </a:solidFill>
                <a:latin typeface="DM Serif Display Regular"/>
                <a:ea typeface="DM Serif Display Regular"/>
                <a:cs typeface="DM Serif Display Regular"/>
                <a:sym typeface="DM Serif Display Regular"/>
              </a:defRPr>
            </a:lvl1pPr>
          </a:lstStyle>
          <a:p>
            <a:pPr/>
            <a:r>
              <a:t>vel illum dolore eu feugiat nulla facilisis at vero eros et accumsan et iusto odio dignissim qui</a:t>
            </a:r>
          </a:p>
        </p:txBody>
      </p:sp>
      <p:sp>
        <p:nvSpPr>
          <p:cNvPr id="204" name="Form"/>
          <p:cNvSpPr/>
          <p:nvPr>
            <p:ph type="body" sz="quarter" idx="32"/>
          </p:nvPr>
        </p:nvSpPr>
        <p:spPr>
          <a:xfrm>
            <a:off x="3727489" y="1793083"/>
            <a:ext cx="707301" cy="731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45" y="0"/>
                </a:moveTo>
                <a:cubicBezTo>
                  <a:pt x="2654" y="0"/>
                  <a:pt x="1839" y="771"/>
                  <a:pt x="1839" y="1729"/>
                </a:cubicBezTo>
                <a:cubicBezTo>
                  <a:pt x="1839" y="2688"/>
                  <a:pt x="2654" y="3459"/>
                  <a:pt x="3645" y="3459"/>
                </a:cubicBezTo>
                <a:cubicBezTo>
                  <a:pt x="4636" y="3459"/>
                  <a:pt x="5434" y="2688"/>
                  <a:pt x="5434" y="1729"/>
                </a:cubicBezTo>
                <a:cubicBezTo>
                  <a:pt x="5434" y="771"/>
                  <a:pt x="4636" y="0"/>
                  <a:pt x="3645" y="0"/>
                </a:cubicBezTo>
                <a:close/>
                <a:moveTo>
                  <a:pt x="17955" y="0"/>
                </a:moveTo>
                <a:cubicBezTo>
                  <a:pt x="16964" y="0"/>
                  <a:pt x="16166" y="771"/>
                  <a:pt x="16166" y="1729"/>
                </a:cubicBezTo>
                <a:cubicBezTo>
                  <a:pt x="16166" y="2688"/>
                  <a:pt x="16964" y="3459"/>
                  <a:pt x="17955" y="3459"/>
                </a:cubicBezTo>
                <a:cubicBezTo>
                  <a:pt x="18946" y="3459"/>
                  <a:pt x="19761" y="2688"/>
                  <a:pt x="19761" y="1729"/>
                </a:cubicBezTo>
                <a:cubicBezTo>
                  <a:pt x="19761" y="771"/>
                  <a:pt x="18946" y="0"/>
                  <a:pt x="17955" y="0"/>
                </a:cubicBezTo>
                <a:close/>
                <a:moveTo>
                  <a:pt x="10614" y="3703"/>
                </a:moveTo>
                <a:cubicBezTo>
                  <a:pt x="9623" y="3703"/>
                  <a:pt x="8809" y="4474"/>
                  <a:pt x="8809" y="5433"/>
                </a:cubicBezTo>
                <a:cubicBezTo>
                  <a:pt x="8809" y="6391"/>
                  <a:pt x="9623" y="7178"/>
                  <a:pt x="10614" y="7178"/>
                </a:cubicBezTo>
                <a:cubicBezTo>
                  <a:pt x="11605" y="7178"/>
                  <a:pt x="12403" y="6391"/>
                  <a:pt x="12403" y="5433"/>
                </a:cubicBezTo>
                <a:cubicBezTo>
                  <a:pt x="12403" y="4474"/>
                  <a:pt x="11605" y="3703"/>
                  <a:pt x="10614" y="3703"/>
                </a:cubicBezTo>
                <a:close/>
                <a:moveTo>
                  <a:pt x="1131" y="4356"/>
                </a:moveTo>
                <a:cubicBezTo>
                  <a:pt x="510" y="4356"/>
                  <a:pt x="0" y="4833"/>
                  <a:pt x="0" y="5433"/>
                </a:cubicBezTo>
                <a:lnTo>
                  <a:pt x="0" y="7570"/>
                </a:lnTo>
                <a:lnTo>
                  <a:pt x="0" y="9772"/>
                </a:lnTo>
                <a:cubicBezTo>
                  <a:pt x="0" y="10372"/>
                  <a:pt x="510" y="10849"/>
                  <a:pt x="1131" y="10849"/>
                </a:cubicBezTo>
                <a:cubicBezTo>
                  <a:pt x="1225" y="10849"/>
                  <a:pt x="1313" y="10837"/>
                  <a:pt x="1401" y="10816"/>
                </a:cubicBezTo>
                <a:lnTo>
                  <a:pt x="1401" y="16804"/>
                </a:lnTo>
                <a:cubicBezTo>
                  <a:pt x="1401" y="17404"/>
                  <a:pt x="1894" y="17880"/>
                  <a:pt x="2514" y="17880"/>
                </a:cubicBezTo>
                <a:cubicBezTo>
                  <a:pt x="3135" y="17880"/>
                  <a:pt x="3645" y="17403"/>
                  <a:pt x="3645" y="16804"/>
                </a:cubicBezTo>
                <a:cubicBezTo>
                  <a:pt x="3645" y="17403"/>
                  <a:pt x="4138" y="17880"/>
                  <a:pt x="4759" y="17880"/>
                </a:cubicBezTo>
                <a:cubicBezTo>
                  <a:pt x="5379" y="17880"/>
                  <a:pt x="5889" y="17403"/>
                  <a:pt x="5889" y="16804"/>
                </a:cubicBezTo>
                <a:cubicBezTo>
                  <a:pt x="5889" y="16804"/>
                  <a:pt x="5889" y="9103"/>
                  <a:pt x="5889" y="9103"/>
                </a:cubicBezTo>
                <a:cubicBezTo>
                  <a:pt x="5889" y="8235"/>
                  <a:pt x="6472" y="7480"/>
                  <a:pt x="7290" y="7162"/>
                </a:cubicBezTo>
                <a:lnTo>
                  <a:pt x="7290" y="5433"/>
                </a:lnTo>
                <a:cubicBezTo>
                  <a:pt x="7290" y="4833"/>
                  <a:pt x="6780" y="4356"/>
                  <a:pt x="6159" y="4356"/>
                </a:cubicBezTo>
                <a:cubicBezTo>
                  <a:pt x="6074" y="4356"/>
                  <a:pt x="5982" y="4356"/>
                  <a:pt x="5889" y="4356"/>
                </a:cubicBezTo>
                <a:lnTo>
                  <a:pt x="5029" y="4356"/>
                </a:lnTo>
                <a:lnTo>
                  <a:pt x="2244" y="4356"/>
                </a:lnTo>
                <a:lnTo>
                  <a:pt x="1164" y="4356"/>
                </a:lnTo>
                <a:cubicBezTo>
                  <a:pt x="1150" y="4356"/>
                  <a:pt x="1145" y="4356"/>
                  <a:pt x="1131" y="4356"/>
                </a:cubicBezTo>
                <a:close/>
                <a:moveTo>
                  <a:pt x="15441" y="4356"/>
                </a:moveTo>
                <a:cubicBezTo>
                  <a:pt x="14820" y="4356"/>
                  <a:pt x="14327" y="4833"/>
                  <a:pt x="14327" y="5433"/>
                </a:cubicBezTo>
                <a:lnTo>
                  <a:pt x="14327" y="7162"/>
                </a:lnTo>
                <a:cubicBezTo>
                  <a:pt x="15145" y="7480"/>
                  <a:pt x="15711" y="8235"/>
                  <a:pt x="15711" y="9103"/>
                </a:cubicBezTo>
                <a:lnTo>
                  <a:pt x="15711" y="16804"/>
                </a:lnTo>
                <a:cubicBezTo>
                  <a:pt x="15711" y="17404"/>
                  <a:pt x="16221" y="17880"/>
                  <a:pt x="16841" y="17880"/>
                </a:cubicBezTo>
                <a:cubicBezTo>
                  <a:pt x="17461" y="17880"/>
                  <a:pt x="17955" y="17403"/>
                  <a:pt x="17955" y="16804"/>
                </a:cubicBezTo>
                <a:cubicBezTo>
                  <a:pt x="17955" y="17403"/>
                  <a:pt x="18465" y="17880"/>
                  <a:pt x="19086" y="17880"/>
                </a:cubicBezTo>
                <a:cubicBezTo>
                  <a:pt x="19706" y="17880"/>
                  <a:pt x="20216" y="17403"/>
                  <a:pt x="20216" y="16804"/>
                </a:cubicBezTo>
                <a:lnTo>
                  <a:pt x="20216" y="10816"/>
                </a:lnTo>
                <a:cubicBezTo>
                  <a:pt x="20303" y="10837"/>
                  <a:pt x="20392" y="10849"/>
                  <a:pt x="20486" y="10849"/>
                </a:cubicBezTo>
                <a:cubicBezTo>
                  <a:pt x="21106" y="10849"/>
                  <a:pt x="21600" y="10372"/>
                  <a:pt x="21600" y="9772"/>
                </a:cubicBezTo>
                <a:lnTo>
                  <a:pt x="21600" y="7570"/>
                </a:lnTo>
                <a:cubicBezTo>
                  <a:pt x="21600" y="7570"/>
                  <a:pt x="21600" y="5433"/>
                  <a:pt x="21600" y="5433"/>
                </a:cubicBezTo>
                <a:cubicBezTo>
                  <a:pt x="21600" y="4833"/>
                  <a:pt x="21106" y="4356"/>
                  <a:pt x="20486" y="4356"/>
                </a:cubicBezTo>
                <a:cubicBezTo>
                  <a:pt x="20400" y="4356"/>
                  <a:pt x="20309" y="4356"/>
                  <a:pt x="20216" y="4356"/>
                </a:cubicBezTo>
                <a:lnTo>
                  <a:pt x="19356" y="4356"/>
                </a:lnTo>
                <a:lnTo>
                  <a:pt x="16571" y="4356"/>
                </a:lnTo>
                <a:lnTo>
                  <a:pt x="15491" y="4356"/>
                </a:lnTo>
                <a:cubicBezTo>
                  <a:pt x="15477" y="4356"/>
                  <a:pt x="15455" y="4356"/>
                  <a:pt x="15441" y="4356"/>
                </a:cubicBezTo>
                <a:close/>
                <a:moveTo>
                  <a:pt x="8100" y="8059"/>
                </a:moveTo>
                <a:cubicBezTo>
                  <a:pt x="7480" y="8059"/>
                  <a:pt x="6969" y="8536"/>
                  <a:pt x="6969" y="9136"/>
                </a:cubicBezTo>
                <a:lnTo>
                  <a:pt x="6969" y="11273"/>
                </a:lnTo>
                <a:lnTo>
                  <a:pt x="6969" y="13476"/>
                </a:lnTo>
                <a:cubicBezTo>
                  <a:pt x="6969" y="14075"/>
                  <a:pt x="7480" y="14552"/>
                  <a:pt x="8100" y="14552"/>
                </a:cubicBezTo>
                <a:cubicBezTo>
                  <a:pt x="8194" y="14552"/>
                  <a:pt x="8283" y="14541"/>
                  <a:pt x="8370" y="14520"/>
                </a:cubicBezTo>
                <a:lnTo>
                  <a:pt x="8370" y="20507"/>
                </a:lnTo>
                <a:cubicBezTo>
                  <a:pt x="8370" y="21107"/>
                  <a:pt x="8863" y="21600"/>
                  <a:pt x="9484" y="21600"/>
                </a:cubicBezTo>
                <a:cubicBezTo>
                  <a:pt x="10104" y="21600"/>
                  <a:pt x="10614" y="21107"/>
                  <a:pt x="10614" y="20507"/>
                </a:cubicBezTo>
                <a:cubicBezTo>
                  <a:pt x="10615" y="21107"/>
                  <a:pt x="11108" y="21600"/>
                  <a:pt x="11728" y="21600"/>
                </a:cubicBezTo>
                <a:cubicBezTo>
                  <a:pt x="12348" y="21600"/>
                  <a:pt x="12859" y="21107"/>
                  <a:pt x="12859" y="20507"/>
                </a:cubicBezTo>
                <a:lnTo>
                  <a:pt x="12859" y="14520"/>
                </a:lnTo>
                <a:cubicBezTo>
                  <a:pt x="12946" y="14541"/>
                  <a:pt x="13035" y="14552"/>
                  <a:pt x="13129" y="14552"/>
                </a:cubicBezTo>
                <a:cubicBezTo>
                  <a:pt x="13749" y="14552"/>
                  <a:pt x="14242" y="14075"/>
                  <a:pt x="14242" y="13476"/>
                </a:cubicBezTo>
                <a:lnTo>
                  <a:pt x="14242" y="11273"/>
                </a:lnTo>
                <a:cubicBezTo>
                  <a:pt x="14242" y="11273"/>
                  <a:pt x="14242" y="9136"/>
                  <a:pt x="14242" y="9136"/>
                </a:cubicBezTo>
                <a:cubicBezTo>
                  <a:pt x="14242" y="8536"/>
                  <a:pt x="13749" y="8059"/>
                  <a:pt x="13129" y="8059"/>
                </a:cubicBezTo>
                <a:cubicBezTo>
                  <a:pt x="13043" y="8059"/>
                  <a:pt x="12952" y="8059"/>
                  <a:pt x="12859" y="8059"/>
                </a:cubicBezTo>
                <a:lnTo>
                  <a:pt x="11998" y="8059"/>
                </a:lnTo>
                <a:lnTo>
                  <a:pt x="9214" y="8059"/>
                </a:lnTo>
                <a:lnTo>
                  <a:pt x="8134" y="8059"/>
                </a:lnTo>
                <a:cubicBezTo>
                  <a:pt x="8119" y="8059"/>
                  <a:pt x="8115" y="8059"/>
                  <a:pt x="8100" y="8059"/>
                </a:cubicBezTo>
                <a:close/>
              </a:path>
            </a:pathLst>
          </a:custGeom>
          <a:solidFill>
            <a:srgbClr val="FFFFFF"/>
          </a:solidFill>
          <a:ln w="3175"/>
        </p:spPr>
        <p:txBody>
          <a:bodyPr lIns="20091" tIns="20091" rIns="20091" bIns="20091" anchor="b"/>
          <a:lstStyle/>
          <a:p>
            <a:pPr algn="ctr" defTabSz="241101">
              <a:lnSpc>
                <a:spcPct val="80000"/>
              </a:lnSpc>
              <a:spcBef>
                <a:spcPts val="2900"/>
              </a:spcBef>
              <a:defRPr sz="2600">
                <a:solidFill>
                  <a:srgbClr val="333333"/>
                </a:solidFill>
                <a:latin typeface="Helvetica Neue Thin"/>
                <a:ea typeface="Helvetica Neue Thin"/>
                <a:cs typeface="Helvetica Neue Thin"/>
                <a:sym typeface="Helvetica Neue Thin"/>
              </a:defRPr>
            </a:pPr>
          </a:p>
        </p:txBody>
      </p:sp>
      <p:sp>
        <p:nvSpPr>
          <p:cNvPr id="205" name="Shape 3"/>
          <p:cNvSpPr/>
          <p:nvPr>
            <p:ph type="body" sz="quarter" idx="33"/>
          </p:nvPr>
        </p:nvSpPr>
        <p:spPr>
          <a:xfrm>
            <a:off x="5822506" y="2483187"/>
            <a:ext cx="1636290" cy="230844"/>
          </a:xfrm>
          <a:prstGeom prst="rect">
            <a:avLst/>
          </a:prstGeom>
          <a:solidFill>
            <a:srgbClr val="161A1D"/>
          </a:solidFill>
        </p:spPr>
        <p:txBody>
          <a:bodyPr lIns="34289" tIns="34289" rIns="34289" bIns="34289" anchor="ctr"/>
          <a:lstStyle/>
          <a:p>
            <a:pPr defTabSz="342900">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6" name="Text Placeholder 2"/>
          <p:cNvSpPr txBox="1"/>
          <p:nvPr>
            <p:ph type="body" sz="quarter" idx="34"/>
          </p:nvPr>
        </p:nvSpPr>
        <p:spPr>
          <a:xfrm>
            <a:off x="5865752" y="2503278"/>
            <a:ext cx="1709347" cy="230845"/>
          </a:xfrm>
          <a:prstGeom prst="rect">
            <a:avLst/>
          </a:prstGeom>
        </p:spPr>
        <p:txBody>
          <a:bodyPr lIns="34289" tIns="34289" rIns="34289" bIns="34289" anchor="ctr">
            <a:normAutofit fontScale="100000" lnSpcReduction="0"/>
          </a:bodyPr>
          <a:lstStyle>
            <a:lvl1pPr defTabSz="233172">
              <a:spcBef>
                <a:spcPts val="100"/>
              </a:spcBef>
              <a:defRPr cap="all" sz="952">
                <a:solidFill>
                  <a:srgbClr val="005A71"/>
                </a:solidFill>
                <a:latin typeface="Avenir Next Regular"/>
                <a:ea typeface="Avenir Next Regular"/>
                <a:cs typeface="Avenir Next Regular"/>
                <a:sym typeface="Avenir Next Regular"/>
              </a:defRPr>
            </a:lvl1pPr>
          </a:lstStyle>
          <a:p>
            <a:pPr/>
            <a:r>
              <a:t>Facillisis vero dolor </a:t>
            </a:r>
          </a:p>
        </p:txBody>
      </p:sp>
      <p:sp>
        <p:nvSpPr>
          <p:cNvPr id="207" name="Form"/>
          <p:cNvSpPr/>
          <p:nvPr>
            <p:ph type="body" sz="quarter" idx="35"/>
          </p:nvPr>
        </p:nvSpPr>
        <p:spPr>
          <a:xfrm>
            <a:off x="5822507" y="1785848"/>
            <a:ext cx="587831" cy="7234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solidFill>
            <a:srgbClr val="FFFFFF"/>
          </a:solidFill>
          <a:ln w="3175"/>
        </p:spPr>
        <p:txBody>
          <a:bodyPr lIns="0" tIns="0" rIns="0" bIns="0" anchor="ctr"/>
          <a:lstStyle/>
          <a:p>
            <a:pPr algn="ctr" defTabSz="241101">
              <a:lnSpc>
                <a:spcPct val="80000"/>
              </a:lnSpc>
              <a:spcBef>
                <a:spcPts val="2900"/>
              </a:spcBef>
              <a:defRPr sz="2600">
                <a:solidFill>
                  <a:srgbClr val="333333"/>
                </a:solidFill>
                <a:latin typeface="Helvetica Neue Thin"/>
                <a:ea typeface="Helvetica Neue Thin"/>
                <a:cs typeface="Helvetica Neue Thin"/>
                <a:sym typeface="Helvetica Neue Thin"/>
              </a:defRPr>
            </a:pPr>
          </a:p>
        </p:txBody>
      </p:sp>
      <p:sp>
        <p:nvSpPr>
          <p:cNvPr id="208" name="4832"/>
          <p:cNvSpPr txBox="1"/>
          <p:nvPr>
            <p:ph type="body" sz="quarter" idx="36"/>
          </p:nvPr>
        </p:nvSpPr>
        <p:spPr>
          <a:xfrm>
            <a:off x="5800542" y="2802770"/>
            <a:ext cx="991617" cy="627381"/>
          </a:xfrm>
          <a:prstGeom prst="rect">
            <a:avLst/>
          </a:prstGeom>
        </p:spPr>
        <p:txBody>
          <a:bodyPr wrap="none" lIns="34289" tIns="34289" rIns="34289" bIns="34289" anchor="ctr">
            <a:spAutoFit/>
          </a:bodyPr>
          <a:lstStyle>
            <a:lvl1pPr defTabSz="308074">
              <a:lnSpc>
                <a:spcPct val="130000"/>
              </a:lnSpc>
              <a:spcBef>
                <a:spcPts val="1200"/>
              </a:spcBef>
              <a:defRPr sz="3200">
                <a:solidFill>
                  <a:srgbClr val="005A71"/>
                </a:solidFill>
                <a:latin typeface="Avenir Next Ultra Light"/>
                <a:ea typeface="Avenir Next Ultra Light"/>
                <a:cs typeface="Avenir Next Ultra Light"/>
                <a:sym typeface="Avenir Next Ultra Light"/>
              </a:defRPr>
            </a:lvl1pPr>
          </a:lstStyle>
          <a:p>
            <a:pPr/>
            <a:r>
              <a:t>4832</a:t>
            </a:r>
          </a:p>
        </p:txBody>
      </p:sp>
      <p:sp>
        <p:nvSpPr>
          <p:cNvPr id="209" name="vel illum dolore eu feugiat nulla facilisis at vero eros et accumsan et iusto odio dignissim qui"/>
          <p:cNvSpPr txBox="1"/>
          <p:nvPr>
            <p:ph type="body" sz="half" idx="37"/>
          </p:nvPr>
        </p:nvSpPr>
        <p:spPr>
          <a:xfrm>
            <a:off x="5823625" y="3376694"/>
            <a:ext cx="1500108" cy="10797541"/>
          </a:xfrm>
          <a:prstGeom prst="rect">
            <a:avLst/>
          </a:prstGeom>
        </p:spPr>
        <p:txBody>
          <a:bodyPr lIns="34289" tIns="34289" rIns="34289" bIns="34289">
            <a:spAutoFit/>
          </a:bodyPr>
          <a:lstStyle>
            <a:lvl1pPr defTabSz="308074">
              <a:lnSpc>
                <a:spcPct val="130000"/>
              </a:lnSpc>
              <a:spcBef>
                <a:spcPts val="1200"/>
              </a:spcBef>
              <a:defRPr sz="3200">
                <a:solidFill>
                  <a:srgbClr val="161A1D"/>
                </a:solidFill>
                <a:latin typeface="DM Serif Display Regular"/>
                <a:ea typeface="DM Serif Display Regular"/>
                <a:cs typeface="DM Serif Display Regular"/>
                <a:sym typeface="DM Serif Display Regular"/>
              </a:defRPr>
            </a:lvl1pPr>
          </a:lstStyle>
          <a:p>
            <a:pPr/>
            <a:r>
              <a:t>vel illum dolore eu feugiat nulla facilisis at vero eros et accumsan et iusto odio dignissim qui</a:t>
            </a:r>
          </a:p>
        </p:txBody>
      </p:sp>
      <p:sp>
        <p:nvSpPr>
          <p:cNvPr id="210" name="AUMENTO Schulung SolRating© V1.2, November 2020"/>
          <p:cNvSpPr txBox="1"/>
          <p:nvPr/>
        </p:nvSpPr>
        <p:spPr>
          <a:xfrm rot="16200000">
            <a:off x="-841325" y="3951855"/>
            <a:ext cx="1914732" cy="170181"/>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sz="600">
                <a:latin typeface="Roboto Light"/>
                <a:ea typeface="Roboto Light"/>
                <a:cs typeface="Roboto Light"/>
                <a:sym typeface="Roboto Light"/>
              </a:defRPr>
            </a:lvl1pPr>
          </a:lstStyle>
          <a:p>
            <a:pPr/>
            <a:r>
              <a:t>AUMENTO Schulung SolRating© V1.2, November 2020</a:t>
            </a:r>
          </a:p>
        </p:txBody>
      </p:sp>
      <p:sp>
        <p:nvSpPr>
          <p:cNvPr id="211" name="Foliennummer"/>
          <p:cNvSpPr txBox="1"/>
          <p:nvPr>
            <p:ph type="sldNum" sz="quarter" idx="2"/>
          </p:nvPr>
        </p:nvSpPr>
        <p:spPr>
          <a:xfrm>
            <a:off x="6057900" y="4627562"/>
            <a:ext cx="1600200" cy="279401"/>
          </a:xfrm>
          <a:prstGeom prst="rect">
            <a:avLst/>
          </a:prstGeom>
        </p:spPr>
        <p:txBody>
          <a:bodyPr lIns="34289" tIns="34289" rIns="34289" bIns="34289"/>
          <a:lstStyle>
            <a:lvl1pPr algn="l" defTabSz="342900">
              <a:lnSpc>
                <a:spcPct val="130000"/>
              </a:lnSpc>
              <a:spcBef>
                <a:spcPts val="1200"/>
              </a:spcBef>
              <a:defRPr sz="800">
                <a:solidFill>
                  <a:srgbClr val="666666"/>
                </a:solidFill>
                <a:latin typeface="Roboto Light"/>
                <a:ea typeface="Roboto Light"/>
                <a:cs typeface="Roboto Light"/>
                <a:sym typeface="Roboto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218" name="Shape 2"/>
          <p:cNvSpPr/>
          <p:nvPr/>
        </p:nvSpPr>
        <p:spPr>
          <a:xfrm>
            <a:off x="177771" y="177810"/>
            <a:ext cx="8788458" cy="4787880"/>
          </a:xfrm>
          <a:prstGeom prst="rect">
            <a:avLst/>
          </a:prstGeom>
          <a:solidFill>
            <a:srgbClr val="DCE5EA"/>
          </a:solidFill>
          <a:ln w="12700">
            <a:miter lim="400000"/>
          </a:ln>
        </p:spPr>
        <p:txBody>
          <a:bodyPr lIns="34289" tIns="34289" rIns="34289" bIns="34289" anchor="ctr"/>
          <a:lstStyle/>
          <a:p>
            <a:pPr>
              <a:lnSpc>
                <a:spcPct val="100000"/>
              </a:lnSpc>
              <a:spcBef>
                <a:spcPts val="0"/>
              </a:spcBef>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9" name="graphicnode theme"/>
          <p:cNvSpPr txBox="1"/>
          <p:nvPr>
            <p:ph type="body" sz="quarter" idx="21"/>
          </p:nvPr>
        </p:nvSpPr>
        <p:spPr>
          <a:xfrm>
            <a:off x="937841" y="4474927"/>
            <a:ext cx="4803278" cy="612379"/>
          </a:xfrm>
          <a:prstGeom prst="rect">
            <a:avLst/>
          </a:prstGeom>
        </p:spPr>
        <p:txBody>
          <a:bodyPr wrap="none" lIns="26789" tIns="26789" rIns="26789" bIns="26789" anchor="ctr">
            <a:spAutoFit/>
          </a:bodyPr>
          <a:lstStyle>
            <a:lvl1pPr defTabSz="308074">
              <a:lnSpc>
                <a:spcPct val="90000"/>
              </a:lnSpc>
              <a:spcBef>
                <a:spcPts val="1200"/>
              </a:spcBef>
              <a:defRPr cap="all" spc="319" sz="3200">
                <a:solidFill>
                  <a:srgbClr val="FFFFFF"/>
                </a:solidFill>
                <a:latin typeface="DM Serif Display Regular"/>
                <a:ea typeface="DM Serif Display Regular"/>
                <a:cs typeface="DM Serif Display Regular"/>
                <a:sym typeface="DM Serif Display Regular"/>
              </a:defRPr>
            </a:lvl1pPr>
          </a:lstStyle>
          <a:p>
            <a:pPr/>
            <a:r>
              <a:t>graphicnode theme</a:t>
            </a:r>
          </a:p>
        </p:txBody>
      </p:sp>
      <p:sp>
        <p:nvSpPr>
          <p:cNvPr id="220" name="Maescenas dolor"/>
          <p:cNvSpPr txBox="1"/>
          <p:nvPr>
            <p:ph type="body" sz="quarter" idx="22"/>
          </p:nvPr>
        </p:nvSpPr>
        <p:spPr>
          <a:xfrm>
            <a:off x="1630438" y="840784"/>
            <a:ext cx="3150820" cy="627381"/>
          </a:xfrm>
          <a:prstGeom prst="rect">
            <a:avLst/>
          </a:prstGeom>
        </p:spPr>
        <p:txBody>
          <a:bodyPr wrap="none" lIns="34289" tIns="34289" rIns="34289" bIns="34289" anchor="ctr">
            <a:spAutoFit/>
          </a:bodyPr>
          <a:lstStyle>
            <a:lvl1pPr defTabSz="308074">
              <a:lnSpc>
                <a:spcPct val="130000"/>
              </a:lnSpc>
              <a:spcBef>
                <a:spcPts val="1200"/>
              </a:spcBef>
              <a:defRPr sz="3200">
                <a:solidFill>
                  <a:srgbClr val="005A71"/>
                </a:solidFill>
                <a:latin typeface="Avenir Next Ultra Light"/>
                <a:ea typeface="Avenir Next Ultra Light"/>
                <a:cs typeface="Avenir Next Ultra Light"/>
                <a:sym typeface="Avenir Next Ultra Light"/>
              </a:defRPr>
            </a:lvl1pPr>
          </a:lstStyle>
          <a:p>
            <a:pPr/>
            <a:r>
              <a:t>Maescenas dolor</a:t>
            </a:r>
          </a:p>
        </p:txBody>
      </p:sp>
      <p:sp>
        <p:nvSpPr>
          <p:cNvPr id="221" name="Shape 3"/>
          <p:cNvSpPr/>
          <p:nvPr>
            <p:ph type="body" sz="quarter" idx="23"/>
          </p:nvPr>
        </p:nvSpPr>
        <p:spPr>
          <a:xfrm>
            <a:off x="1768428" y="2473141"/>
            <a:ext cx="1636291" cy="230844"/>
          </a:xfrm>
          <a:prstGeom prst="rect">
            <a:avLst/>
          </a:prstGeom>
          <a:solidFill>
            <a:srgbClr val="161A1D"/>
          </a:solidFill>
        </p:spPr>
        <p:txBody>
          <a:bodyPr lIns="34289" tIns="34289" rIns="34289" bIns="34289" anchor="ctr"/>
          <a:lstStyle/>
          <a:p>
            <a:pPr defTabSz="342900">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2" name="Text Placeholder 2"/>
          <p:cNvSpPr txBox="1"/>
          <p:nvPr>
            <p:ph type="body" sz="quarter" idx="24"/>
          </p:nvPr>
        </p:nvSpPr>
        <p:spPr>
          <a:xfrm>
            <a:off x="1811674" y="2493233"/>
            <a:ext cx="1709347" cy="230845"/>
          </a:xfrm>
          <a:prstGeom prst="rect">
            <a:avLst/>
          </a:prstGeom>
        </p:spPr>
        <p:txBody>
          <a:bodyPr lIns="34289" tIns="34289" rIns="34289" bIns="34289" anchor="ctr">
            <a:normAutofit fontScale="100000" lnSpcReduction="0"/>
          </a:bodyPr>
          <a:lstStyle>
            <a:lvl1pPr defTabSz="233172">
              <a:spcBef>
                <a:spcPts val="100"/>
              </a:spcBef>
              <a:defRPr cap="all" sz="952">
                <a:solidFill>
                  <a:srgbClr val="005A71"/>
                </a:solidFill>
                <a:latin typeface="Avenir Next Regular"/>
                <a:ea typeface="Avenir Next Regular"/>
                <a:cs typeface="Avenir Next Regular"/>
                <a:sym typeface="Avenir Next Regular"/>
              </a:defRPr>
            </a:lvl1pPr>
          </a:lstStyle>
          <a:p>
            <a:pPr/>
            <a:r>
              <a:t>Facillisis vero dolor </a:t>
            </a:r>
          </a:p>
        </p:txBody>
      </p:sp>
      <p:sp>
        <p:nvSpPr>
          <p:cNvPr id="223" name="7684"/>
          <p:cNvSpPr txBox="1"/>
          <p:nvPr>
            <p:ph type="body" sz="quarter" idx="25"/>
          </p:nvPr>
        </p:nvSpPr>
        <p:spPr>
          <a:xfrm>
            <a:off x="1744291" y="2802770"/>
            <a:ext cx="991617" cy="627381"/>
          </a:xfrm>
          <a:prstGeom prst="rect">
            <a:avLst/>
          </a:prstGeom>
        </p:spPr>
        <p:txBody>
          <a:bodyPr wrap="none" lIns="34289" tIns="34289" rIns="34289" bIns="34289" anchor="ctr">
            <a:spAutoFit/>
          </a:bodyPr>
          <a:lstStyle>
            <a:lvl1pPr defTabSz="308074">
              <a:lnSpc>
                <a:spcPct val="130000"/>
              </a:lnSpc>
              <a:spcBef>
                <a:spcPts val="1200"/>
              </a:spcBef>
              <a:defRPr sz="3200">
                <a:solidFill>
                  <a:srgbClr val="005A71"/>
                </a:solidFill>
                <a:latin typeface="Avenir Next Ultra Light"/>
                <a:ea typeface="Avenir Next Ultra Light"/>
                <a:cs typeface="Avenir Next Ultra Light"/>
                <a:sym typeface="Avenir Next Ultra Light"/>
              </a:defRPr>
            </a:lvl1pPr>
          </a:lstStyle>
          <a:p>
            <a:pPr/>
            <a:r>
              <a:t>7684</a:t>
            </a:r>
          </a:p>
        </p:txBody>
      </p:sp>
      <p:sp>
        <p:nvSpPr>
          <p:cNvPr id="224" name="vel illum dolore eu feugiat nulla facilisis at vero eros et accumsan et iusto odio dignissim qui"/>
          <p:cNvSpPr txBox="1"/>
          <p:nvPr>
            <p:ph type="body" sz="half" idx="26"/>
          </p:nvPr>
        </p:nvSpPr>
        <p:spPr>
          <a:xfrm>
            <a:off x="1782183" y="3376694"/>
            <a:ext cx="1500107" cy="10797541"/>
          </a:xfrm>
          <a:prstGeom prst="rect">
            <a:avLst/>
          </a:prstGeom>
        </p:spPr>
        <p:txBody>
          <a:bodyPr lIns="34289" tIns="34289" rIns="34289" bIns="34289">
            <a:spAutoFit/>
          </a:bodyPr>
          <a:lstStyle>
            <a:lvl1pPr defTabSz="308074">
              <a:lnSpc>
                <a:spcPct val="130000"/>
              </a:lnSpc>
              <a:spcBef>
                <a:spcPts val="1200"/>
              </a:spcBef>
              <a:defRPr sz="3200">
                <a:solidFill>
                  <a:srgbClr val="161A1D"/>
                </a:solidFill>
                <a:latin typeface="DM Serif Display Regular"/>
                <a:ea typeface="DM Serif Display Regular"/>
                <a:cs typeface="DM Serif Display Regular"/>
                <a:sym typeface="DM Serif Display Regular"/>
              </a:defRPr>
            </a:lvl1pPr>
          </a:lstStyle>
          <a:p>
            <a:pPr/>
            <a:r>
              <a:t>vel illum dolore eu feugiat nulla facilisis at vero eros et accumsan et iusto odio dignissim qui</a:t>
            </a:r>
          </a:p>
        </p:txBody>
      </p:sp>
      <p:sp>
        <p:nvSpPr>
          <p:cNvPr id="225" name="Form"/>
          <p:cNvSpPr/>
          <p:nvPr>
            <p:ph type="body" sz="quarter" idx="27"/>
          </p:nvPr>
        </p:nvSpPr>
        <p:spPr>
          <a:xfrm>
            <a:off x="1685443" y="1781783"/>
            <a:ext cx="731614" cy="731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FFFFFF"/>
          </a:solidFill>
          <a:ln w="3175"/>
        </p:spPr>
        <p:txBody>
          <a:bodyPr lIns="20091" tIns="20091" rIns="20091" bIns="20091" anchor="ctr"/>
          <a:lstStyle/>
          <a:p>
            <a:pPr algn="ctr" defTabSz="241101">
              <a:lnSpc>
                <a:spcPct val="80000"/>
              </a:lnSpc>
              <a:spcBef>
                <a:spcPts val="2900"/>
              </a:spcBef>
              <a:defRPr sz="2600">
                <a:solidFill>
                  <a:srgbClr val="333333"/>
                </a:solidFill>
                <a:latin typeface="Helvetica Neue Thin"/>
                <a:ea typeface="Helvetica Neue Thin"/>
                <a:cs typeface="Helvetica Neue Thin"/>
                <a:sym typeface="Helvetica Neue Thin"/>
              </a:defRPr>
            </a:pPr>
          </a:p>
        </p:txBody>
      </p:sp>
      <p:sp>
        <p:nvSpPr>
          <p:cNvPr id="226" name="Shape 3"/>
          <p:cNvSpPr/>
          <p:nvPr>
            <p:ph type="body" sz="quarter" idx="28"/>
          </p:nvPr>
        </p:nvSpPr>
        <p:spPr>
          <a:xfrm>
            <a:off x="3795467" y="2483187"/>
            <a:ext cx="1636291" cy="230844"/>
          </a:xfrm>
          <a:prstGeom prst="rect">
            <a:avLst/>
          </a:prstGeom>
          <a:solidFill>
            <a:srgbClr val="161A1D"/>
          </a:solidFill>
        </p:spPr>
        <p:txBody>
          <a:bodyPr lIns="34289" tIns="34289" rIns="34289" bIns="34289" anchor="ctr"/>
          <a:lstStyle/>
          <a:p>
            <a:pPr defTabSz="342900">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7" name="Text Placeholder 2"/>
          <p:cNvSpPr txBox="1"/>
          <p:nvPr>
            <p:ph type="body" sz="quarter" idx="29"/>
          </p:nvPr>
        </p:nvSpPr>
        <p:spPr>
          <a:xfrm>
            <a:off x="3838713" y="2503278"/>
            <a:ext cx="1709347" cy="230845"/>
          </a:xfrm>
          <a:prstGeom prst="rect">
            <a:avLst/>
          </a:prstGeom>
        </p:spPr>
        <p:txBody>
          <a:bodyPr lIns="34289" tIns="34289" rIns="34289" bIns="34289" anchor="ctr">
            <a:normAutofit fontScale="100000" lnSpcReduction="0"/>
          </a:bodyPr>
          <a:lstStyle>
            <a:lvl1pPr defTabSz="233172">
              <a:spcBef>
                <a:spcPts val="100"/>
              </a:spcBef>
              <a:defRPr cap="all" sz="952">
                <a:solidFill>
                  <a:srgbClr val="005A71"/>
                </a:solidFill>
                <a:latin typeface="Avenir Next Regular"/>
                <a:ea typeface="Avenir Next Regular"/>
                <a:cs typeface="Avenir Next Regular"/>
                <a:sym typeface="Avenir Next Regular"/>
              </a:defRPr>
            </a:lvl1pPr>
          </a:lstStyle>
          <a:p>
            <a:pPr/>
            <a:r>
              <a:t>Facillisis vero dolor </a:t>
            </a:r>
          </a:p>
        </p:txBody>
      </p:sp>
      <p:sp>
        <p:nvSpPr>
          <p:cNvPr id="228" name="6237"/>
          <p:cNvSpPr txBox="1"/>
          <p:nvPr>
            <p:ph type="body" sz="quarter" idx="30"/>
          </p:nvPr>
        </p:nvSpPr>
        <p:spPr>
          <a:xfrm>
            <a:off x="3762747" y="2802770"/>
            <a:ext cx="991617" cy="627381"/>
          </a:xfrm>
          <a:prstGeom prst="rect">
            <a:avLst/>
          </a:prstGeom>
        </p:spPr>
        <p:txBody>
          <a:bodyPr wrap="none" lIns="34289" tIns="34289" rIns="34289" bIns="34289" anchor="ctr">
            <a:spAutoFit/>
          </a:bodyPr>
          <a:lstStyle>
            <a:lvl1pPr defTabSz="308074">
              <a:lnSpc>
                <a:spcPct val="130000"/>
              </a:lnSpc>
              <a:spcBef>
                <a:spcPts val="1200"/>
              </a:spcBef>
              <a:defRPr sz="3200">
                <a:solidFill>
                  <a:srgbClr val="005A71"/>
                </a:solidFill>
                <a:latin typeface="Avenir Next Ultra Light"/>
                <a:ea typeface="Avenir Next Ultra Light"/>
                <a:cs typeface="Avenir Next Ultra Light"/>
                <a:sym typeface="Avenir Next Ultra Light"/>
              </a:defRPr>
            </a:lvl1pPr>
          </a:lstStyle>
          <a:p>
            <a:pPr/>
            <a:r>
              <a:t>6237</a:t>
            </a:r>
          </a:p>
        </p:txBody>
      </p:sp>
      <p:sp>
        <p:nvSpPr>
          <p:cNvPr id="229" name="vel illum dolore eu feugiat nulla facilisis at vero eros et accumsan et iusto odio dignissim qui"/>
          <p:cNvSpPr txBox="1"/>
          <p:nvPr>
            <p:ph type="body" sz="half" idx="31"/>
          </p:nvPr>
        </p:nvSpPr>
        <p:spPr>
          <a:xfrm>
            <a:off x="3791363" y="3376694"/>
            <a:ext cx="1500107" cy="10797541"/>
          </a:xfrm>
          <a:prstGeom prst="rect">
            <a:avLst/>
          </a:prstGeom>
        </p:spPr>
        <p:txBody>
          <a:bodyPr lIns="34289" tIns="34289" rIns="34289" bIns="34289">
            <a:spAutoFit/>
          </a:bodyPr>
          <a:lstStyle>
            <a:lvl1pPr defTabSz="308074">
              <a:lnSpc>
                <a:spcPct val="130000"/>
              </a:lnSpc>
              <a:spcBef>
                <a:spcPts val="1200"/>
              </a:spcBef>
              <a:defRPr sz="3200">
                <a:solidFill>
                  <a:srgbClr val="161A1D"/>
                </a:solidFill>
                <a:latin typeface="DM Serif Display Regular"/>
                <a:ea typeface="DM Serif Display Regular"/>
                <a:cs typeface="DM Serif Display Regular"/>
                <a:sym typeface="DM Serif Display Regular"/>
              </a:defRPr>
            </a:lvl1pPr>
          </a:lstStyle>
          <a:p>
            <a:pPr/>
            <a:r>
              <a:t>vel illum dolore eu feugiat nulla facilisis at vero eros et accumsan et iusto odio dignissim qui</a:t>
            </a:r>
          </a:p>
        </p:txBody>
      </p:sp>
      <p:sp>
        <p:nvSpPr>
          <p:cNvPr id="230" name="Form"/>
          <p:cNvSpPr/>
          <p:nvPr>
            <p:ph type="body" sz="quarter" idx="32"/>
          </p:nvPr>
        </p:nvSpPr>
        <p:spPr>
          <a:xfrm>
            <a:off x="3727489" y="1793083"/>
            <a:ext cx="707301" cy="731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45" y="0"/>
                </a:moveTo>
                <a:cubicBezTo>
                  <a:pt x="2654" y="0"/>
                  <a:pt x="1839" y="771"/>
                  <a:pt x="1839" y="1729"/>
                </a:cubicBezTo>
                <a:cubicBezTo>
                  <a:pt x="1839" y="2688"/>
                  <a:pt x="2654" y="3459"/>
                  <a:pt x="3645" y="3459"/>
                </a:cubicBezTo>
                <a:cubicBezTo>
                  <a:pt x="4636" y="3459"/>
                  <a:pt x="5434" y="2688"/>
                  <a:pt x="5434" y="1729"/>
                </a:cubicBezTo>
                <a:cubicBezTo>
                  <a:pt x="5434" y="771"/>
                  <a:pt x="4636" y="0"/>
                  <a:pt x="3645" y="0"/>
                </a:cubicBezTo>
                <a:close/>
                <a:moveTo>
                  <a:pt x="17955" y="0"/>
                </a:moveTo>
                <a:cubicBezTo>
                  <a:pt x="16964" y="0"/>
                  <a:pt x="16166" y="771"/>
                  <a:pt x="16166" y="1729"/>
                </a:cubicBezTo>
                <a:cubicBezTo>
                  <a:pt x="16166" y="2688"/>
                  <a:pt x="16964" y="3459"/>
                  <a:pt x="17955" y="3459"/>
                </a:cubicBezTo>
                <a:cubicBezTo>
                  <a:pt x="18946" y="3459"/>
                  <a:pt x="19761" y="2688"/>
                  <a:pt x="19761" y="1729"/>
                </a:cubicBezTo>
                <a:cubicBezTo>
                  <a:pt x="19761" y="771"/>
                  <a:pt x="18946" y="0"/>
                  <a:pt x="17955" y="0"/>
                </a:cubicBezTo>
                <a:close/>
                <a:moveTo>
                  <a:pt x="10614" y="3703"/>
                </a:moveTo>
                <a:cubicBezTo>
                  <a:pt x="9623" y="3703"/>
                  <a:pt x="8809" y="4474"/>
                  <a:pt x="8809" y="5433"/>
                </a:cubicBezTo>
                <a:cubicBezTo>
                  <a:pt x="8809" y="6391"/>
                  <a:pt x="9623" y="7178"/>
                  <a:pt x="10614" y="7178"/>
                </a:cubicBezTo>
                <a:cubicBezTo>
                  <a:pt x="11605" y="7178"/>
                  <a:pt x="12403" y="6391"/>
                  <a:pt x="12403" y="5433"/>
                </a:cubicBezTo>
                <a:cubicBezTo>
                  <a:pt x="12403" y="4474"/>
                  <a:pt x="11605" y="3703"/>
                  <a:pt x="10614" y="3703"/>
                </a:cubicBezTo>
                <a:close/>
                <a:moveTo>
                  <a:pt x="1131" y="4356"/>
                </a:moveTo>
                <a:cubicBezTo>
                  <a:pt x="510" y="4356"/>
                  <a:pt x="0" y="4833"/>
                  <a:pt x="0" y="5433"/>
                </a:cubicBezTo>
                <a:lnTo>
                  <a:pt x="0" y="7570"/>
                </a:lnTo>
                <a:lnTo>
                  <a:pt x="0" y="9772"/>
                </a:lnTo>
                <a:cubicBezTo>
                  <a:pt x="0" y="10372"/>
                  <a:pt x="510" y="10849"/>
                  <a:pt x="1131" y="10849"/>
                </a:cubicBezTo>
                <a:cubicBezTo>
                  <a:pt x="1225" y="10849"/>
                  <a:pt x="1313" y="10837"/>
                  <a:pt x="1401" y="10816"/>
                </a:cubicBezTo>
                <a:lnTo>
                  <a:pt x="1401" y="16804"/>
                </a:lnTo>
                <a:cubicBezTo>
                  <a:pt x="1401" y="17404"/>
                  <a:pt x="1894" y="17880"/>
                  <a:pt x="2514" y="17880"/>
                </a:cubicBezTo>
                <a:cubicBezTo>
                  <a:pt x="3135" y="17880"/>
                  <a:pt x="3645" y="17403"/>
                  <a:pt x="3645" y="16804"/>
                </a:cubicBezTo>
                <a:cubicBezTo>
                  <a:pt x="3645" y="17403"/>
                  <a:pt x="4138" y="17880"/>
                  <a:pt x="4759" y="17880"/>
                </a:cubicBezTo>
                <a:cubicBezTo>
                  <a:pt x="5379" y="17880"/>
                  <a:pt x="5889" y="17403"/>
                  <a:pt x="5889" y="16804"/>
                </a:cubicBezTo>
                <a:cubicBezTo>
                  <a:pt x="5889" y="16804"/>
                  <a:pt x="5889" y="9103"/>
                  <a:pt x="5889" y="9103"/>
                </a:cubicBezTo>
                <a:cubicBezTo>
                  <a:pt x="5889" y="8235"/>
                  <a:pt x="6472" y="7480"/>
                  <a:pt x="7290" y="7162"/>
                </a:cubicBezTo>
                <a:lnTo>
                  <a:pt x="7290" y="5433"/>
                </a:lnTo>
                <a:cubicBezTo>
                  <a:pt x="7290" y="4833"/>
                  <a:pt x="6780" y="4356"/>
                  <a:pt x="6159" y="4356"/>
                </a:cubicBezTo>
                <a:cubicBezTo>
                  <a:pt x="6074" y="4356"/>
                  <a:pt x="5982" y="4356"/>
                  <a:pt x="5889" y="4356"/>
                </a:cubicBezTo>
                <a:lnTo>
                  <a:pt x="5029" y="4356"/>
                </a:lnTo>
                <a:lnTo>
                  <a:pt x="2244" y="4356"/>
                </a:lnTo>
                <a:lnTo>
                  <a:pt x="1164" y="4356"/>
                </a:lnTo>
                <a:cubicBezTo>
                  <a:pt x="1150" y="4356"/>
                  <a:pt x="1145" y="4356"/>
                  <a:pt x="1131" y="4356"/>
                </a:cubicBezTo>
                <a:close/>
                <a:moveTo>
                  <a:pt x="15441" y="4356"/>
                </a:moveTo>
                <a:cubicBezTo>
                  <a:pt x="14820" y="4356"/>
                  <a:pt x="14327" y="4833"/>
                  <a:pt x="14327" y="5433"/>
                </a:cubicBezTo>
                <a:lnTo>
                  <a:pt x="14327" y="7162"/>
                </a:lnTo>
                <a:cubicBezTo>
                  <a:pt x="15145" y="7480"/>
                  <a:pt x="15711" y="8235"/>
                  <a:pt x="15711" y="9103"/>
                </a:cubicBezTo>
                <a:lnTo>
                  <a:pt x="15711" y="16804"/>
                </a:lnTo>
                <a:cubicBezTo>
                  <a:pt x="15711" y="17404"/>
                  <a:pt x="16221" y="17880"/>
                  <a:pt x="16841" y="17880"/>
                </a:cubicBezTo>
                <a:cubicBezTo>
                  <a:pt x="17461" y="17880"/>
                  <a:pt x="17955" y="17403"/>
                  <a:pt x="17955" y="16804"/>
                </a:cubicBezTo>
                <a:cubicBezTo>
                  <a:pt x="17955" y="17403"/>
                  <a:pt x="18465" y="17880"/>
                  <a:pt x="19086" y="17880"/>
                </a:cubicBezTo>
                <a:cubicBezTo>
                  <a:pt x="19706" y="17880"/>
                  <a:pt x="20216" y="17403"/>
                  <a:pt x="20216" y="16804"/>
                </a:cubicBezTo>
                <a:lnTo>
                  <a:pt x="20216" y="10816"/>
                </a:lnTo>
                <a:cubicBezTo>
                  <a:pt x="20303" y="10837"/>
                  <a:pt x="20392" y="10849"/>
                  <a:pt x="20486" y="10849"/>
                </a:cubicBezTo>
                <a:cubicBezTo>
                  <a:pt x="21106" y="10849"/>
                  <a:pt x="21600" y="10372"/>
                  <a:pt x="21600" y="9772"/>
                </a:cubicBezTo>
                <a:lnTo>
                  <a:pt x="21600" y="7570"/>
                </a:lnTo>
                <a:cubicBezTo>
                  <a:pt x="21600" y="7570"/>
                  <a:pt x="21600" y="5433"/>
                  <a:pt x="21600" y="5433"/>
                </a:cubicBezTo>
                <a:cubicBezTo>
                  <a:pt x="21600" y="4833"/>
                  <a:pt x="21106" y="4356"/>
                  <a:pt x="20486" y="4356"/>
                </a:cubicBezTo>
                <a:cubicBezTo>
                  <a:pt x="20400" y="4356"/>
                  <a:pt x="20309" y="4356"/>
                  <a:pt x="20216" y="4356"/>
                </a:cubicBezTo>
                <a:lnTo>
                  <a:pt x="19356" y="4356"/>
                </a:lnTo>
                <a:lnTo>
                  <a:pt x="16571" y="4356"/>
                </a:lnTo>
                <a:lnTo>
                  <a:pt x="15491" y="4356"/>
                </a:lnTo>
                <a:cubicBezTo>
                  <a:pt x="15477" y="4356"/>
                  <a:pt x="15455" y="4356"/>
                  <a:pt x="15441" y="4356"/>
                </a:cubicBezTo>
                <a:close/>
                <a:moveTo>
                  <a:pt x="8100" y="8059"/>
                </a:moveTo>
                <a:cubicBezTo>
                  <a:pt x="7480" y="8059"/>
                  <a:pt x="6969" y="8536"/>
                  <a:pt x="6969" y="9136"/>
                </a:cubicBezTo>
                <a:lnTo>
                  <a:pt x="6969" y="11273"/>
                </a:lnTo>
                <a:lnTo>
                  <a:pt x="6969" y="13476"/>
                </a:lnTo>
                <a:cubicBezTo>
                  <a:pt x="6969" y="14075"/>
                  <a:pt x="7480" y="14552"/>
                  <a:pt x="8100" y="14552"/>
                </a:cubicBezTo>
                <a:cubicBezTo>
                  <a:pt x="8194" y="14552"/>
                  <a:pt x="8283" y="14541"/>
                  <a:pt x="8370" y="14520"/>
                </a:cubicBezTo>
                <a:lnTo>
                  <a:pt x="8370" y="20507"/>
                </a:lnTo>
                <a:cubicBezTo>
                  <a:pt x="8370" y="21107"/>
                  <a:pt x="8863" y="21600"/>
                  <a:pt x="9484" y="21600"/>
                </a:cubicBezTo>
                <a:cubicBezTo>
                  <a:pt x="10104" y="21600"/>
                  <a:pt x="10614" y="21107"/>
                  <a:pt x="10614" y="20507"/>
                </a:cubicBezTo>
                <a:cubicBezTo>
                  <a:pt x="10615" y="21107"/>
                  <a:pt x="11108" y="21600"/>
                  <a:pt x="11728" y="21600"/>
                </a:cubicBezTo>
                <a:cubicBezTo>
                  <a:pt x="12348" y="21600"/>
                  <a:pt x="12859" y="21107"/>
                  <a:pt x="12859" y="20507"/>
                </a:cubicBezTo>
                <a:lnTo>
                  <a:pt x="12859" y="14520"/>
                </a:lnTo>
                <a:cubicBezTo>
                  <a:pt x="12946" y="14541"/>
                  <a:pt x="13035" y="14552"/>
                  <a:pt x="13129" y="14552"/>
                </a:cubicBezTo>
                <a:cubicBezTo>
                  <a:pt x="13749" y="14552"/>
                  <a:pt x="14242" y="14075"/>
                  <a:pt x="14242" y="13476"/>
                </a:cubicBezTo>
                <a:lnTo>
                  <a:pt x="14242" y="11273"/>
                </a:lnTo>
                <a:cubicBezTo>
                  <a:pt x="14242" y="11273"/>
                  <a:pt x="14242" y="9136"/>
                  <a:pt x="14242" y="9136"/>
                </a:cubicBezTo>
                <a:cubicBezTo>
                  <a:pt x="14242" y="8536"/>
                  <a:pt x="13749" y="8059"/>
                  <a:pt x="13129" y="8059"/>
                </a:cubicBezTo>
                <a:cubicBezTo>
                  <a:pt x="13043" y="8059"/>
                  <a:pt x="12952" y="8059"/>
                  <a:pt x="12859" y="8059"/>
                </a:cubicBezTo>
                <a:lnTo>
                  <a:pt x="11998" y="8059"/>
                </a:lnTo>
                <a:lnTo>
                  <a:pt x="9214" y="8059"/>
                </a:lnTo>
                <a:lnTo>
                  <a:pt x="8134" y="8059"/>
                </a:lnTo>
                <a:cubicBezTo>
                  <a:pt x="8119" y="8059"/>
                  <a:pt x="8115" y="8059"/>
                  <a:pt x="8100" y="8059"/>
                </a:cubicBezTo>
                <a:close/>
              </a:path>
            </a:pathLst>
          </a:custGeom>
          <a:solidFill>
            <a:srgbClr val="FFFFFF"/>
          </a:solidFill>
          <a:ln w="3175"/>
        </p:spPr>
        <p:txBody>
          <a:bodyPr lIns="20091" tIns="20091" rIns="20091" bIns="20091" anchor="b"/>
          <a:lstStyle/>
          <a:p>
            <a:pPr algn="ctr" defTabSz="241101">
              <a:lnSpc>
                <a:spcPct val="80000"/>
              </a:lnSpc>
              <a:spcBef>
                <a:spcPts val="2900"/>
              </a:spcBef>
              <a:defRPr sz="2600">
                <a:solidFill>
                  <a:srgbClr val="333333"/>
                </a:solidFill>
                <a:latin typeface="Helvetica Neue Thin"/>
                <a:ea typeface="Helvetica Neue Thin"/>
                <a:cs typeface="Helvetica Neue Thin"/>
                <a:sym typeface="Helvetica Neue Thin"/>
              </a:defRPr>
            </a:pPr>
          </a:p>
        </p:txBody>
      </p:sp>
      <p:sp>
        <p:nvSpPr>
          <p:cNvPr id="231" name="Shape 3"/>
          <p:cNvSpPr/>
          <p:nvPr>
            <p:ph type="body" sz="quarter" idx="33"/>
          </p:nvPr>
        </p:nvSpPr>
        <p:spPr>
          <a:xfrm>
            <a:off x="5822506" y="2483187"/>
            <a:ext cx="1636290" cy="230844"/>
          </a:xfrm>
          <a:prstGeom prst="rect">
            <a:avLst/>
          </a:prstGeom>
          <a:solidFill>
            <a:srgbClr val="161A1D"/>
          </a:solidFill>
        </p:spPr>
        <p:txBody>
          <a:bodyPr lIns="34289" tIns="34289" rIns="34289" bIns="34289" anchor="ctr"/>
          <a:lstStyle/>
          <a:p>
            <a:pPr defTabSz="342900">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2" name="Text Placeholder 2"/>
          <p:cNvSpPr txBox="1"/>
          <p:nvPr>
            <p:ph type="body" sz="quarter" idx="34"/>
          </p:nvPr>
        </p:nvSpPr>
        <p:spPr>
          <a:xfrm>
            <a:off x="5865752" y="2503278"/>
            <a:ext cx="1709347" cy="230845"/>
          </a:xfrm>
          <a:prstGeom prst="rect">
            <a:avLst/>
          </a:prstGeom>
        </p:spPr>
        <p:txBody>
          <a:bodyPr lIns="34289" tIns="34289" rIns="34289" bIns="34289" anchor="ctr">
            <a:normAutofit fontScale="100000" lnSpcReduction="0"/>
          </a:bodyPr>
          <a:lstStyle>
            <a:lvl1pPr defTabSz="233172">
              <a:spcBef>
                <a:spcPts val="100"/>
              </a:spcBef>
              <a:defRPr cap="all" sz="952">
                <a:solidFill>
                  <a:srgbClr val="005A71"/>
                </a:solidFill>
                <a:latin typeface="Avenir Next Regular"/>
                <a:ea typeface="Avenir Next Regular"/>
                <a:cs typeface="Avenir Next Regular"/>
                <a:sym typeface="Avenir Next Regular"/>
              </a:defRPr>
            </a:lvl1pPr>
          </a:lstStyle>
          <a:p>
            <a:pPr/>
            <a:r>
              <a:t>Facillisis vero dolor </a:t>
            </a:r>
          </a:p>
        </p:txBody>
      </p:sp>
      <p:sp>
        <p:nvSpPr>
          <p:cNvPr id="233" name="Form"/>
          <p:cNvSpPr/>
          <p:nvPr>
            <p:ph type="body" sz="quarter" idx="35"/>
          </p:nvPr>
        </p:nvSpPr>
        <p:spPr>
          <a:xfrm>
            <a:off x="5822507" y="1785848"/>
            <a:ext cx="587831" cy="7234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solidFill>
            <a:srgbClr val="FFFFFF"/>
          </a:solidFill>
          <a:ln w="3175"/>
        </p:spPr>
        <p:txBody>
          <a:bodyPr lIns="0" tIns="0" rIns="0" bIns="0" anchor="ctr"/>
          <a:lstStyle/>
          <a:p>
            <a:pPr algn="ctr" defTabSz="241101">
              <a:lnSpc>
                <a:spcPct val="80000"/>
              </a:lnSpc>
              <a:spcBef>
                <a:spcPts val="2900"/>
              </a:spcBef>
              <a:defRPr sz="2600">
                <a:solidFill>
                  <a:srgbClr val="333333"/>
                </a:solidFill>
                <a:latin typeface="Helvetica Neue Thin"/>
                <a:ea typeface="Helvetica Neue Thin"/>
                <a:cs typeface="Helvetica Neue Thin"/>
                <a:sym typeface="Helvetica Neue Thin"/>
              </a:defRPr>
            </a:pPr>
          </a:p>
        </p:txBody>
      </p:sp>
      <p:sp>
        <p:nvSpPr>
          <p:cNvPr id="234" name="4832"/>
          <p:cNvSpPr txBox="1"/>
          <p:nvPr>
            <p:ph type="body" sz="quarter" idx="36"/>
          </p:nvPr>
        </p:nvSpPr>
        <p:spPr>
          <a:xfrm>
            <a:off x="5800542" y="2802770"/>
            <a:ext cx="991617" cy="627381"/>
          </a:xfrm>
          <a:prstGeom prst="rect">
            <a:avLst/>
          </a:prstGeom>
        </p:spPr>
        <p:txBody>
          <a:bodyPr wrap="none" lIns="34289" tIns="34289" rIns="34289" bIns="34289" anchor="ctr">
            <a:spAutoFit/>
          </a:bodyPr>
          <a:lstStyle>
            <a:lvl1pPr defTabSz="308074">
              <a:lnSpc>
                <a:spcPct val="130000"/>
              </a:lnSpc>
              <a:spcBef>
                <a:spcPts val="1200"/>
              </a:spcBef>
              <a:defRPr sz="3200">
                <a:solidFill>
                  <a:srgbClr val="005A71"/>
                </a:solidFill>
                <a:latin typeface="Avenir Next Ultra Light"/>
                <a:ea typeface="Avenir Next Ultra Light"/>
                <a:cs typeface="Avenir Next Ultra Light"/>
                <a:sym typeface="Avenir Next Ultra Light"/>
              </a:defRPr>
            </a:lvl1pPr>
          </a:lstStyle>
          <a:p>
            <a:pPr/>
            <a:r>
              <a:t>4832</a:t>
            </a:r>
          </a:p>
        </p:txBody>
      </p:sp>
      <p:sp>
        <p:nvSpPr>
          <p:cNvPr id="235" name="vel illum dolore eu feugiat nulla facilisis at vero eros et accumsan et iusto odio dignissim qui"/>
          <p:cNvSpPr txBox="1"/>
          <p:nvPr>
            <p:ph type="body" sz="half" idx="37"/>
          </p:nvPr>
        </p:nvSpPr>
        <p:spPr>
          <a:xfrm>
            <a:off x="5823625" y="3376694"/>
            <a:ext cx="1500108" cy="10797541"/>
          </a:xfrm>
          <a:prstGeom prst="rect">
            <a:avLst/>
          </a:prstGeom>
        </p:spPr>
        <p:txBody>
          <a:bodyPr lIns="34289" tIns="34289" rIns="34289" bIns="34289">
            <a:spAutoFit/>
          </a:bodyPr>
          <a:lstStyle>
            <a:lvl1pPr defTabSz="308074">
              <a:lnSpc>
                <a:spcPct val="130000"/>
              </a:lnSpc>
              <a:spcBef>
                <a:spcPts val="1200"/>
              </a:spcBef>
              <a:defRPr sz="3200">
                <a:solidFill>
                  <a:srgbClr val="161A1D"/>
                </a:solidFill>
                <a:latin typeface="DM Serif Display Regular"/>
                <a:ea typeface="DM Serif Display Regular"/>
                <a:cs typeface="DM Serif Display Regular"/>
                <a:sym typeface="DM Serif Display Regular"/>
              </a:defRPr>
            </a:lvl1pPr>
          </a:lstStyle>
          <a:p>
            <a:pPr/>
            <a:r>
              <a:t>vel illum dolore eu feugiat nulla facilisis at vero eros et accumsan et iusto odio dignissim qui</a:t>
            </a:r>
          </a:p>
        </p:txBody>
      </p:sp>
      <p:sp>
        <p:nvSpPr>
          <p:cNvPr id="236" name="AUMENTO Schulung SolRating© V1.2, November 2020"/>
          <p:cNvSpPr txBox="1"/>
          <p:nvPr/>
        </p:nvSpPr>
        <p:spPr>
          <a:xfrm rot="16200000">
            <a:off x="-841325" y="3951855"/>
            <a:ext cx="1914732" cy="170181"/>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sz="600">
                <a:latin typeface="Roboto Light"/>
                <a:ea typeface="Roboto Light"/>
                <a:cs typeface="Roboto Light"/>
                <a:sym typeface="Roboto Light"/>
              </a:defRPr>
            </a:lvl1pPr>
          </a:lstStyle>
          <a:p>
            <a:pPr/>
            <a:r>
              <a:t>AUMENTO Schulung SolRating© V1.2, November 2020</a:t>
            </a:r>
          </a:p>
        </p:txBody>
      </p:sp>
      <p:sp>
        <p:nvSpPr>
          <p:cNvPr id="237" name="Foliennummer"/>
          <p:cNvSpPr txBox="1"/>
          <p:nvPr>
            <p:ph type="sldNum" sz="quarter" idx="2"/>
          </p:nvPr>
        </p:nvSpPr>
        <p:spPr>
          <a:xfrm>
            <a:off x="6057900" y="4627562"/>
            <a:ext cx="1600200" cy="279401"/>
          </a:xfrm>
          <a:prstGeom prst="rect">
            <a:avLst/>
          </a:prstGeom>
        </p:spPr>
        <p:txBody>
          <a:bodyPr lIns="34289" tIns="34289" rIns="34289" bIns="34289"/>
          <a:lstStyle>
            <a:lvl1pPr algn="l" defTabSz="342900">
              <a:lnSpc>
                <a:spcPct val="130000"/>
              </a:lnSpc>
              <a:spcBef>
                <a:spcPts val="1200"/>
              </a:spcBef>
              <a:defRPr sz="800">
                <a:solidFill>
                  <a:srgbClr val="666666"/>
                </a:solidFill>
                <a:latin typeface="Roboto Light"/>
                <a:ea typeface="Roboto Light"/>
                <a:cs typeface="Roboto Light"/>
                <a:sym typeface="Roboto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244" name="Shape 2"/>
          <p:cNvSpPr/>
          <p:nvPr/>
        </p:nvSpPr>
        <p:spPr>
          <a:xfrm>
            <a:off x="177771" y="177810"/>
            <a:ext cx="8788458" cy="4787880"/>
          </a:xfrm>
          <a:prstGeom prst="rect">
            <a:avLst/>
          </a:prstGeom>
          <a:solidFill>
            <a:srgbClr val="005A71">
              <a:alpha val="28405"/>
            </a:srgbClr>
          </a:solidFill>
          <a:ln w="12700">
            <a:miter lim="400000"/>
          </a:ln>
        </p:spPr>
        <p:txBody>
          <a:bodyPr lIns="34289" tIns="34289" rIns="34289" bIns="34289" anchor="ctr"/>
          <a:lstStyle/>
          <a:p>
            <a:pPr>
              <a:lnSpc>
                <a:spcPct val="100000"/>
              </a:lnSpc>
              <a:spcBef>
                <a:spcPts val="0"/>
              </a:spcBef>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5" name="Picture Placeholder 20"/>
          <p:cNvSpPr/>
          <p:nvPr>
            <p:ph type="pic" sz="half" idx="21"/>
          </p:nvPr>
        </p:nvSpPr>
        <p:spPr>
          <a:xfrm>
            <a:off x="2228047" y="-85866"/>
            <a:ext cx="4687903" cy="3124048"/>
          </a:xfrm>
          <a:prstGeom prst="rect">
            <a:avLst/>
          </a:prstGeom>
        </p:spPr>
        <p:txBody>
          <a:bodyPr lIns="91439" rIns="91439"/>
          <a:lstStyle/>
          <a:p>
            <a:pPr/>
          </a:p>
        </p:txBody>
      </p:sp>
      <p:sp>
        <p:nvSpPr>
          <p:cNvPr id="246" name="Duis autem vel eum iriure dolor in hendrerit…"/>
          <p:cNvSpPr txBox="1"/>
          <p:nvPr>
            <p:ph type="body" idx="22"/>
          </p:nvPr>
        </p:nvSpPr>
        <p:spPr>
          <a:xfrm>
            <a:off x="2464768" y="-1465271"/>
            <a:ext cx="4214464" cy="9713199"/>
          </a:xfrm>
          <a:prstGeom prst="rect">
            <a:avLst/>
          </a:prstGeom>
        </p:spPr>
        <p:txBody>
          <a:bodyPr lIns="26789" tIns="26789" rIns="26789" bIns="26789" anchor="ctr">
            <a:spAutoFit/>
          </a:bodyPr>
          <a:lstStyle/>
          <a:p>
            <a:pPr defTabSz="308074">
              <a:lnSpc>
                <a:spcPct val="130000"/>
              </a:lnSpc>
              <a:spcBef>
                <a:spcPts val="1200"/>
              </a:spcBef>
              <a:defRPr sz="1000">
                <a:solidFill>
                  <a:srgbClr val="005A71"/>
                </a:solidFill>
                <a:latin typeface="Avenir Next Ultra Light"/>
                <a:ea typeface="Avenir Next Ultra Light"/>
                <a:cs typeface="Avenir Next Ultra Light"/>
                <a:sym typeface="Avenir Next Ultra Light"/>
              </a:defRPr>
            </a:pPr>
            <a:r>
              <a:rPr cap="all"/>
              <a:t>Duis autem vel eum iriure dolor in hendrerit</a:t>
            </a:r>
            <a:r>
              <a:t> </a:t>
            </a:r>
          </a:p>
          <a:p>
            <a:pPr defTabSz="308074">
              <a:lnSpc>
                <a:spcPct val="130000"/>
              </a:lnSpc>
              <a:spcBef>
                <a:spcPts val="1200"/>
              </a:spcBef>
              <a:defRPr sz="3200">
                <a:solidFill>
                  <a:srgbClr val="005A71"/>
                </a:solidFill>
                <a:latin typeface="DM Serif Display Regular"/>
                <a:ea typeface="DM Serif Display Regular"/>
                <a:cs typeface="DM Serif Display Regular"/>
                <a:sym typeface="DM Serif Display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247" name="Shape 3"/>
          <p:cNvSpPr/>
          <p:nvPr>
            <p:ph type="body" sz="quarter" idx="23"/>
          </p:nvPr>
        </p:nvSpPr>
        <p:spPr>
          <a:xfrm>
            <a:off x="2459254" y="2365985"/>
            <a:ext cx="4225492" cy="230844"/>
          </a:xfrm>
          <a:prstGeom prst="rect">
            <a:avLst/>
          </a:prstGeom>
          <a:solidFill>
            <a:srgbClr val="161A1D"/>
          </a:solidFill>
        </p:spPr>
        <p:txBody>
          <a:bodyPr lIns="34289" tIns="34289" rIns="34289" bIns="34289" anchor="ctr"/>
          <a:lstStyle/>
          <a:p>
            <a:pPr defTabSz="342900">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8" name="Text Placeholder 2"/>
          <p:cNvSpPr txBox="1"/>
          <p:nvPr>
            <p:ph type="body" sz="quarter" idx="24"/>
          </p:nvPr>
        </p:nvSpPr>
        <p:spPr>
          <a:xfrm>
            <a:off x="2563479" y="2379379"/>
            <a:ext cx="4011672" cy="230845"/>
          </a:xfrm>
          <a:prstGeom prst="rect">
            <a:avLst/>
          </a:prstGeom>
        </p:spPr>
        <p:txBody>
          <a:bodyPr lIns="34289" tIns="34289" rIns="34289" bIns="34289">
            <a:normAutofit fontScale="100000" lnSpcReduction="0"/>
          </a:bodyPr>
          <a:lstStyle>
            <a:lvl1pPr algn="ctr" defTabSz="219455">
              <a:spcBef>
                <a:spcPts val="100"/>
              </a:spcBef>
              <a:defRPr cap="all" sz="896">
                <a:solidFill>
                  <a:srgbClr val="005A71"/>
                </a:solidFill>
                <a:latin typeface="Avenir Next Regular"/>
                <a:ea typeface="Avenir Next Regular"/>
                <a:cs typeface="Avenir Next Regular"/>
                <a:sym typeface="Avenir Next Regular"/>
              </a:defRPr>
            </a:lvl1pPr>
          </a:lstStyle>
          <a:p>
            <a:pPr/>
            <a:r>
              <a:t>Duis Autem vel eum iriure dolor in hendrerit in volputate velit </a:t>
            </a:r>
          </a:p>
        </p:txBody>
      </p:sp>
      <p:sp>
        <p:nvSpPr>
          <p:cNvPr id="249" name="AUMENTO Schulung SolRating© V1.2, November 2020"/>
          <p:cNvSpPr txBox="1"/>
          <p:nvPr/>
        </p:nvSpPr>
        <p:spPr>
          <a:xfrm rot="16200000">
            <a:off x="-841325" y="3951855"/>
            <a:ext cx="1914732" cy="170181"/>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sz="600">
                <a:latin typeface="Roboto Light"/>
                <a:ea typeface="Roboto Light"/>
                <a:cs typeface="Roboto Light"/>
                <a:sym typeface="Roboto Light"/>
              </a:defRPr>
            </a:lvl1pPr>
          </a:lstStyle>
          <a:p>
            <a:pPr/>
            <a:r>
              <a:t>AUMENTO Schulung SolRating© V1.2, November 2020</a:t>
            </a:r>
          </a:p>
        </p:txBody>
      </p:sp>
      <p:sp>
        <p:nvSpPr>
          <p:cNvPr id="250" name="Foliennummer"/>
          <p:cNvSpPr txBox="1"/>
          <p:nvPr>
            <p:ph type="sldNum" sz="quarter" idx="2"/>
          </p:nvPr>
        </p:nvSpPr>
        <p:spPr>
          <a:xfrm>
            <a:off x="6057900" y="4627562"/>
            <a:ext cx="1600200" cy="279401"/>
          </a:xfrm>
          <a:prstGeom prst="rect">
            <a:avLst/>
          </a:prstGeom>
        </p:spPr>
        <p:txBody>
          <a:bodyPr lIns="34289" tIns="34289" rIns="34289" bIns="34289"/>
          <a:lstStyle>
            <a:lvl1pPr algn="l" defTabSz="342900">
              <a:lnSpc>
                <a:spcPct val="130000"/>
              </a:lnSpc>
              <a:spcBef>
                <a:spcPts val="1200"/>
              </a:spcBef>
              <a:defRPr sz="800">
                <a:solidFill>
                  <a:srgbClr val="666666"/>
                </a:solidFill>
                <a:latin typeface="Roboto Light"/>
                <a:ea typeface="Roboto Light"/>
                <a:cs typeface="Roboto Light"/>
                <a:sym typeface="Roboto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257" name="Shape 2"/>
          <p:cNvSpPr/>
          <p:nvPr/>
        </p:nvSpPr>
        <p:spPr>
          <a:xfrm>
            <a:off x="177771" y="177810"/>
            <a:ext cx="8788458" cy="4787880"/>
          </a:xfrm>
          <a:prstGeom prst="rect">
            <a:avLst/>
          </a:prstGeom>
          <a:solidFill>
            <a:srgbClr val="DCE5EA"/>
          </a:solidFill>
          <a:ln w="12700">
            <a:miter lim="400000"/>
          </a:ln>
        </p:spPr>
        <p:txBody>
          <a:bodyPr lIns="34289" tIns="34289" rIns="34289" bIns="34289" anchor="ctr"/>
          <a:lstStyle/>
          <a:p>
            <a:pPr>
              <a:lnSpc>
                <a:spcPct val="100000"/>
              </a:lnSpc>
              <a:spcBef>
                <a:spcPts val="0"/>
              </a:spcBef>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8" name="graphicnode theme"/>
          <p:cNvSpPr txBox="1"/>
          <p:nvPr>
            <p:ph type="body" sz="quarter" idx="21"/>
          </p:nvPr>
        </p:nvSpPr>
        <p:spPr>
          <a:xfrm>
            <a:off x="937841" y="4474927"/>
            <a:ext cx="4803278" cy="612379"/>
          </a:xfrm>
          <a:prstGeom prst="rect">
            <a:avLst/>
          </a:prstGeom>
        </p:spPr>
        <p:txBody>
          <a:bodyPr wrap="none" lIns="26789" tIns="26789" rIns="26789" bIns="26789" anchor="ctr">
            <a:spAutoFit/>
          </a:bodyPr>
          <a:lstStyle>
            <a:lvl1pPr defTabSz="308074">
              <a:lnSpc>
                <a:spcPct val="90000"/>
              </a:lnSpc>
              <a:spcBef>
                <a:spcPts val="500"/>
              </a:spcBef>
              <a:defRPr cap="all" spc="319" sz="3200">
                <a:solidFill>
                  <a:srgbClr val="FFFFFF"/>
                </a:solidFill>
                <a:latin typeface="DM Serif Display Regular"/>
                <a:ea typeface="DM Serif Display Regular"/>
                <a:cs typeface="DM Serif Display Regular"/>
                <a:sym typeface="DM Serif Display Regular"/>
              </a:defRPr>
            </a:lvl1pPr>
          </a:lstStyle>
          <a:p>
            <a:pPr/>
            <a:r>
              <a:t>graphicnode theme</a:t>
            </a:r>
          </a:p>
        </p:txBody>
      </p:sp>
      <p:sp>
        <p:nvSpPr>
          <p:cNvPr id="259" name="Maescenas dolor"/>
          <p:cNvSpPr txBox="1"/>
          <p:nvPr>
            <p:ph type="body" sz="quarter" idx="22"/>
          </p:nvPr>
        </p:nvSpPr>
        <p:spPr>
          <a:xfrm>
            <a:off x="1630438" y="840784"/>
            <a:ext cx="3150820" cy="627381"/>
          </a:xfrm>
          <a:prstGeom prst="rect">
            <a:avLst/>
          </a:prstGeom>
        </p:spPr>
        <p:txBody>
          <a:bodyPr wrap="none" lIns="34289" tIns="34289" rIns="34289" bIns="34289" anchor="ctr">
            <a:spAutoFit/>
          </a:bodyPr>
          <a:lstStyle>
            <a:lvl1pPr defTabSz="308074">
              <a:spcBef>
                <a:spcPts val="500"/>
              </a:spcBef>
              <a:defRPr sz="3200">
                <a:solidFill>
                  <a:srgbClr val="005A71"/>
                </a:solidFill>
                <a:latin typeface="Avenir Next Ultra Light"/>
                <a:ea typeface="Avenir Next Ultra Light"/>
                <a:cs typeface="Avenir Next Ultra Light"/>
                <a:sym typeface="Avenir Next Ultra Light"/>
              </a:defRPr>
            </a:lvl1pPr>
          </a:lstStyle>
          <a:p>
            <a:pPr/>
            <a:r>
              <a:t>Maescenas dolor</a:t>
            </a:r>
          </a:p>
        </p:txBody>
      </p:sp>
      <p:sp>
        <p:nvSpPr>
          <p:cNvPr id="260" name="Shape 3"/>
          <p:cNvSpPr/>
          <p:nvPr>
            <p:ph type="body" sz="quarter" idx="23"/>
          </p:nvPr>
        </p:nvSpPr>
        <p:spPr>
          <a:xfrm>
            <a:off x="1768428" y="2473141"/>
            <a:ext cx="1636291" cy="230844"/>
          </a:xfrm>
          <a:prstGeom prst="rect">
            <a:avLst/>
          </a:prstGeom>
          <a:solidFill>
            <a:srgbClr val="161A1D"/>
          </a:solidFill>
        </p:spPr>
        <p:txBody>
          <a:bodyPr lIns="34289" tIns="34289" rIns="34289" bIns="34289" anchor="ctr"/>
          <a:lstStyle/>
          <a:p>
            <a:pPr defTabSz="342900">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61" name="Text Placeholder 2"/>
          <p:cNvSpPr txBox="1"/>
          <p:nvPr>
            <p:ph type="body" sz="quarter" idx="24"/>
          </p:nvPr>
        </p:nvSpPr>
        <p:spPr>
          <a:xfrm>
            <a:off x="1811674" y="2493233"/>
            <a:ext cx="1709347" cy="230845"/>
          </a:xfrm>
          <a:prstGeom prst="rect">
            <a:avLst/>
          </a:prstGeom>
        </p:spPr>
        <p:txBody>
          <a:bodyPr lIns="34289" tIns="34289" rIns="34289" bIns="34289" anchor="ctr">
            <a:normAutofit fontScale="100000" lnSpcReduction="0"/>
          </a:bodyPr>
          <a:lstStyle>
            <a:lvl1pPr defTabSz="233172">
              <a:spcBef>
                <a:spcPts val="100"/>
              </a:spcBef>
              <a:defRPr cap="all" sz="952">
                <a:solidFill>
                  <a:srgbClr val="005A71"/>
                </a:solidFill>
                <a:latin typeface="Avenir Next Regular"/>
                <a:ea typeface="Avenir Next Regular"/>
                <a:cs typeface="Avenir Next Regular"/>
                <a:sym typeface="Avenir Next Regular"/>
              </a:defRPr>
            </a:lvl1pPr>
          </a:lstStyle>
          <a:p>
            <a:pPr/>
            <a:r>
              <a:t>Facillisis vero dolor </a:t>
            </a:r>
          </a:p>
        </p:txBody>
      </p:sp>
      <p:sp>
        <p:nvSpPr>
          <p:cNvPr id="262" name="7684"/>
          <p:cNvSpPr txBox="1"/>
          <p:nvPr>
            <p:ph type="body" sz="quarter" idx="25"/>
          </p:nvPr>
        </p:nvSpPr>
        <p:spPr>
          <a:xfrm>
            <a:off x="1744291" y="2802770"/>
            <a:ext cx="991617" cy="627381"/>
          </a:xfrm>
          <a:prstGeom prst="rect">
            <a:avLst/>
          </a:prstGeom>
        </p:spPr>
        <p:txBody>
          <a:bodyPr wrap="none" lIns="34289" tIns="34289" rIns="34289" bIns="34289" anchor="ctr">
            <a:spAutoFit/>
          </a:bodyPr>
          <a:lstStyle>
            <a:lvl1pPr defTabSz="308074">
              <a:spcBef>
                <a:spcPts val="500"/>
              </a:spcBef>
              <a:defRPr sz="3200">
                <a:solidFill>
                  <a:srgbClr val="005A71"/>
                </a:solidFill>
                <a:latin typeface="Avenir Next Ultra Light"/>
                <a:ea typeface="Avenir Next Ultra Light"/>
                <a:cs typeface="Avenir Next Ultra Light"/>
                <a:sym typeface="Avenir Next Ultra Light"/>
              </a:defRPr>
            </a:lvl1pPr>
          </a:lstStyle>
          <a:p>
            <a:pPr/>
            <a:r>
              <a:t>7684</a:t>
            </a:r>
          </a:p>
        </p:txBody>
      </p:sp>
      <p:sp>
        <p:nvSpPr>
          <p:cNvPr id="263" name="vel illum dolore eu feugiat nulla facilisis at vero eros et accumsan et iusto odio dignissim qui"/>
          <p:cNvSpPr txBox="1"/>
          <p:nvPr>
            <p:ph type="body" sz="half" idx="26"/>
          </p:nvPr>
        </p:nvSpPr>
        <p:spPr>
          <a:xfrm>
            <a:off x="1782183" y="3376694"/>
            <a:ext cx="1500107" cy="8450581"/>
          </a:xfrm>
          <a:prstGeom prst="rect">
            <a:avLst/>
          </a:prstGeom>
        </p:spPr>
        <p:txBody>
          <a:bodyPr lIns="34289" tIns="34289" rIns="34289" bIns="34289">
            <a:spAutoFit/>
          </a:bodyPr>
          <a:lstStyle>
            <a:lvl1pPr defTabSz="308074">
              <a:spcBef>
                <a:spcPts val="500"/>
              </a:spcBef>
              <a:defRPr sz="3200">
                <a:solidFill>
                  <a:srgbClr val="161A1D"/>
                </a:solidFill>
                <a:latin typeface="DM Serif Display Regular"/>
                <a:ea typeface="DM Serif Display Regular"/>
                <a:cs typeface="DM Serif Display Regular"/>
                <a:sym typeface="DM Serif Display Regular"/>
              </a:defRPr>
            </a:lvl1pPr>
          </a:lstStyle>
          <a:p>
            <a:pPr/>
            <a:r>
              <a:t>vel illum dolore eu feugiat nulla facilisis at vero eros et accumsan et iusto odio dignissim qui</a:t>
            </a:r>
          </a:p>
        </p:txBody>
      </p:sp>
      <p:sp>
        <p:nvSpPr>
          <p:cNvPr id="264" name="Form"/>
          <p:cNvSpPr/>
          <p:nvPr>
            <p:ph type="body" sz="quarter" idx="27"/>
          </p:nvPr>
        </p:nvSpPr>
        <p:spPr>
          <a:xfrm>
            <a:off x="1685443" y="1781783"/>
            <a:ext cx="731614" cy="731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FFFFFF"/>
          </a:solidFill>
          <a:ln w="3175"/>
        </p:spPr>
        <p:txBody>
          <a:bodyPr lIns="20091" tIns="20091" rIns="20091" bIns="20091" anchor="ctr"/>
          <a:lstStyle/>
          <a:p>
            <a:pPr algn="ctr" defTabSz="241101">
              <a:lnSpc>
                <a:spcPct val="80000"/>
              </a:lnSpc>
              <a:spcBef>
                <a:spcPts val="2900"/>
              </a:spcBef>
              <a:defRPr sz="2600">
                <a:solidFill>
                  <a:srgbClr val="333333"/>
                </a:solidFill>
                <a:latin typeface="Helvetica Neue Thin"/>
                <a:ea typeface="Helvetica Neue Thin"/>
                <a:cs typeface="Helvetica Neue Thin"/>
                <a:sym typeface="Helvetica Neue Thin"/>
              </a:defRPr>
            </a:pPr>
          </a:p>
        </p:txBody>
      </p:sp>
      <p:sp>
        <p:nvSpPr>
          <p:cNvPr id="265" name="Shape 3"/>
          <p:cNvSpPr/>
          <p:nvPr>
            <p:ph type="body" sz="quarter" idx="28"/>
          </p:nvPr>
        </p:nvSpPr>
        <p:spPr>
          <a:xfrm>
            <a:off x="3795467" y="2483187"/>
            <a:ext cx="1636291" cy="230844"/>
          </a:xfrm>
          <a:prstGeom prst="rect">
            <a:avLst/>
          </a:prstGeom>
          <a:solidFill>
            <a:srgbClr val="161A1D"/>
          </a:solidFill>
        </p:spPr>
        <p:txBody>
          <a:bodyPr lIns="34289" tIns="34289" rIns="34289" bIns="34289" anchor="ctr"/>
          <a:lstStyle/>
          <a:p>
            <a:pPr defTabSz="342900">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66" name="Text Placeholder 2"/>
          <p:cNvSpPr txBox="1"/>
          <p:nvPr>
            <p:ph type="body" sz="quarter" idx="29"/>
          </p:nvPr>
        </p:nvSpPr>
        <p:spPr>
          <a:xfrm>
            <a:off x="3838713" y="2503278"/>
            <a:ext cx="1709347" cy="230845"/>
          </a:xfrm>
          <a:prstGeom prst="rect">
            <a:avLst/>
          </a:prstGeom>
        </p:spPr>
        <p:txBody>
          <a:bodyPr lIns="34289" tIns="34289" rIns="34289" bIns="34289" anchor="ctr">
            <a:normAutofit fontScale="100000" lnSpcReduction="0"/>
          </a:bodyPr>
          <a:lstStyle>
            <a:lvl1pPr defTabSz="233172">
              <a:spcBef>
                <a:spcPts val="100"/>
              </a:spcBef>
              <a:defRPr cap="all" sz="952">
                <a:solidFill>
                  <a:srgbClr val="005A71"/>
                </a:solidFill>
                <a:latin typeface="Avenir Next Regular"/>
                <a:ea typeface="Avenir Next Regular"/>
                <a:cs typeface="Avenir Next Regular"/>
                <a:sym typeface="Avenir Next Regular"/>
              </a:defRPr>
            </a:lvl1pPr>
          </a:lstStyle>
          <a:p>
            <a:pPr/>
            <a:r>
              <a:t>Facillisis vero dolor </a:t>
            </a:r>
          </a:p>
        </p:txBody>
      </p:sp>
      <p:sp>
        <p:nvSpPr>
          <p:cNvPr id="267" name="6237"/>
          <p:cNvSpPr txBox="1"/>
          <p:nvPr>
            <p:ph type="body" sz="quarter" idx="30"/>
          </p:nvPr>
        </p:nvSpPr>
        <p:spPr>
          <a:xfrm>
            <a:off x="3762747" y="2802770"/>
            <a:ext cx="991617" cy="627381"/>
          </a:xfrm>
          <a:prstGeom prst="rect">
            <a:avLst/>
          </a:prstGeom>
        </p:spPr>
        <p:txBody>
          <a:bodyPr wrap="none" lIns="34289" tIns="34289" rIns="34289" bIns="34289" anchor="ctr">
            <a:spAutoFit/>
          </a:bodyPr>
          <a:lstStyle>
            <a:lvl1pPr defTabSz="308074">
              <a:spcBef>
                <a:spcPts val="500"/>
              </a:spcBef>
              <a:defRPr sz="3200">
                <a:solidFill>
                  <a:srgbClr val="005A71"/>
                </a:solidFill>
                <a:latin typeface="Avenir Next Ultra Light"/>
                <a:ea typeface="Avenir Next Ultra Light"/>
                <a:cs typeface="Avenir Next Ultra Light"/>
                <a:sym typeface="Avenir Next Ultra Light"/>
              </a:defRPr>
            </a:lvl1pPr>
          </a:lstStyle>
          <a:p>
            <a:pPr/>
            <a:r>
              <a:t>6237</a:t>
            </a:r>
          </a:p>
        </p:txBody>
      </p:sp>
      <p:sp>
        <p:nvSpPr>
          <p:cNvPr id="268" name="vel illum dolore eu feugiat nulla facilisis at vero eros et accumsan et iusto odio dignissim qui"/>
          <p:cNvSpPr txBox="1"/>
          <p:nvPr>
            <p:ph type="body" sz="half" idx="31"/>
          </p:nvPr>
        </p:nvSpPr>
        <p:spPr>
          <a:xfrm>
            <a:off x="3791363" y="3376694"/>
            <a:ext cx="1500107" cy="8450581"/>
          </a:xfrm>
          <a:prstGeom prst="rect">
            <a:avLst/>
          </a:prstGeom>
        </p:spPr>
        <p:txBody>
          <a:bodyPr lIns="34289" tIns="34289" rIns="34289" bIns="34289">
            <a:spAutoFit/>
          </a:bodyPr>
          <a:lstStyle>
            <a:lvl1pPr defTabSz="308074">
              <a:spcBef>
                <a:spcPts val="500"/>
              </a:spcBef>
              <a:defRPr sz="3200">
                <a:solidFill>
                  <a:srgbClr val="161A1D"/>
                </a:solidFill>
                <a:latin typeface="DM Serif Display Regular"/>
                <a:ea typeface="DM Serif Display Regular"/>
                <a:cs typeface="DM Serif Display Regular"/>
                <a:sym typeface="DM Serif Display Regular"/>
              </a:defRPr>
            </a:lvl1pPr>
          </a:lstStyle>
          <a:p>
            <a:pPr/>
            <a:r>
              <a:t>vel illum dolore eu feugiat nulla facilisis at vero eros et accumsan et iusto odio dignissim qui</a:t>
            </a:r>
          </a:p>
        </p:txBody>
      </p:sp>
      <p:sp>
        <p:nvSpPr>
          <p:cNvPr id="269" name="Form"/>
          <p:cNvSpPr/>
          <p:nvPr>
            <p:ph type="body" sz="quarter" idx="32"/>
          </p:nvPr>
        </p:nvSpPr>
        <p:spPr>
          <a:xfrm>
            <a:off x="3727489" y="1793083"/>
            <a:ext cx="707301" cy="731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45" y="0"/>
                </a:moveTo>
                <a:cubicBezTo>
                  <a:pt x="2654" y="0"/>
                  <a:pt x="1839" y="771"/>
                  <a:pt x="1839" y="1729"/>
                </a:cubicBezTo>
                <a:cubicBezTo>
                  <a:pt x="1839" y="2688"/>
                  <a:pt x="2654" y="3459"/>
                  <a:pt x="3645" y="3459"/>
                </a:cubicBezTo>
                <a:cubicBezTo>
                  <a:pt x="4636" y="3459"/>
                  <a:pt x="5434" y="2688"/>
                  <a:pt x="5434" y="1729"/>
                </a:cubicBezTo>
                <a:cubicBezTo>
                  <a:pt x="5434" y="771"/>
                  <a:pt x="4636" y="0"/>
                  <a:pt x="3645" y="0"/>
                </a:cubicBezTo>
                <a:close/>
                <a:moveTo>
                  <a:pt x="17955" y="0"/>
                </a:moveTo>
                <a:cubicBezTo>
                  <a:pt x="16964" y="0"/>
                  <a:pt x="16166" y="771"/>
                  <a:pt x="16166" y="1729"/>
                </a:cubicBezTo>
                <a:cubicBezTo>
                  <a:pt x="16166" y="2688"/>
                  <a:pt x="16964" y="3459"/>
                  <a:pt x="17955" y="3459"/>
                </a:cubicBezTo>
                <a:cubicBezTo>
                  <a:pt x="18946" y="3459"/>
                  <a:pt x="19761" y="2688"/>
                  <a:pt x="19761" y="1729"/>
                </a:cubicBezTo>
                <a:cubicBezTo>
                  <a:pt x="19761" y="771"/>
                  <a:pt x="18946" y="0"/>
                  <a:pt x="17955" y="0"/>
                </a:cubicBezTo>
                <a:close/>
                <a:moveTo>
                  <a:pt x="10614" y="3703"/>
                </a:moveTo>
                <a:cubicBezTo>
                  <a:pt x="9623" y="3703"/>
                  <a:pt x="8809" y="4474"/>
                  <a:pt x="8809" y="5433"/>
                </a:cubicBezTo>
                <a:cubicBezTo>
                  <a:pt x="8809" y="6391"/>
                  <a:pt x="9623" y="7178"/>
                  <a:pt x="10614" y="7178"/>
                </a:cubicBezTo>
                <a:cubicBezTo>
                  <a:pt x="11605" y="7178"/>
                  <a:pt x="12403" y="6391"/>
                  <a:pt x="12403" y="5433"/>
                </a:cubicBezTo>
                <a:cubicBezTo>
                  <a:pt x="12403" y="4474"/>
                  <a:pt x="11605" y="3703"/>
                  <a:pt x="10614" y="3703"/>
                </a:cubicBezTo>
                <a:close/>
                <a:moveTo>
                  <a:pt x="1131" y="4356"/>
                </a:moveTo>
                <a:cubicBezTo>
                  <a:pt x="510" y="4356"/>
                  <a:pt x="0" y="4833"/>
                  <a:pt x="0" y="5433"/>
                </a:cubicBezTo>
                <a:lnTo>
                  <a:pt x="0" y="7570"/>
                </a:lnTo>
                <a:lnTo>
                  <a:pt x="0" y="9772"/>
                </a:lnTo>
                <a:cubicBezTo>
                  <a:pt x="0" y="10372"/>
                  <a:pt x="510" y="10849"/>
                  <a:pt x="1131" y="10849"/>
                </a:cubicBezTo>
                <a:cubicBezTo>
                  <a:pt x="1225" y="10849"/>
                  <a:pt x="1313" y="10837"/>
                  <a:pt x="1401" y="10816"/>
                </a:cubicBezTo>
                <a:lnTo>
                  <a:pt x="1401" y="16804"/>
                </a:lnTo>
                <a:cubicBezTo>
                  <a:pt x="1401" y="17404"/>
                  <a:pt x="1894" y="17880"/>
                  <a:pt x="2514" y="17880"/>
                </a:cubicBezTo>
                <a:cubicBezTo>
                  <a:pt x="3135" y="17880"/>
                  <a:pt x="3645" y="17403"/>
                  <a:pt x="3645" y="16804"/>
                </a:cubicBezTo>
                <a:cubicBezTo>
                  <a:pt x="3645" y="17403"/>
                  <a:pt x="4138" y="17880"/>
                  <a:pt x="4759" y="17880"/>
                </a:cubicBezTo>
                <a:cubicBezTo>
                  <a:pt x="5379" y="17880"/>
                  <a:pt x="5889" y="17403"/>
                  <a:pt x="5889" y="16804"/>
                </a:cubicBezTo>
                <a:cubicBezTo>
                  <a:pt x="5889" y="16804"/>
                  <a:pt x="5889" y="9103"/>
                  <a:pt x="5889" y="9103"/>
                </a:cubicBezTo>
                <a:cubicBezTo>
                  <a:pt x="5889" y="8235"/>
                  <a:pt x="6472" y="7480"/>
                  <a:pt x="7290" y="7162"/>
                </a:cubicBezTo>
                <a:lnTo>
                  <a:pt x="7290" y="5433"/>
                </a:lnTo>
                <a:cubicBezTo>
                  <a:pt x="7290" y="4833"/>
                  <a:pt x="6780" y="4356"/>
                  <a:pt x="6159" y="4356"/>
                </a:cubicBezTo>
                <a:cubicBezTo>
                  <a:pt x="6074" y="4356"/>
                  <a:pt x="5982" y="4356"/>
                  <a:pt x="5889" y="4356"/>
                </a:cubicBezTo>
                <a:lnTo>
                  <a:pt x="5029" y="4356"/>
                </a:lnTo>
                <a:lnTo>
                  <a:pt x="2244" y="4356"/>
                </a:lnTo>
                <a:lnTo>
                  <a:pt x="1164" y="4356"/>
                </a:lnTo>
                <a:cubicBezTo>
                  <a:pt x="1150" y="4356"/>
                  <a:pt x="1145" y="4356"/>
                  <a:pt x="1131" y="4356"/>
                </a:cubicBezTo>
                <a:close/>
                <a:moveTo>
                  <a:pt x="15441" y="4356"/>
                </a:moveTo>
                <a:cubicBezTo>
                  <a:pt x="14820" y="4356"/>
                  <a:pt x="14327" y="4833"/>
                  <a:pt x="14327" y="5433"/>
                </a:cubicBezTo>
                <a:lnTo>
                  <a:pt x="14327" y="7162"/>
                </a:lnTo>
                <a:cubicBezTo>
                  <a:pt x="15145" y="7480"/>
                  <a:pt x="15711" y="8235"/>
                  <a:pt x="15711" y="9103"/>
                </a:cubicBezTo>
                <a:lnTo>
                  <a:pt x="15711" y="16804"/>
                </a:lnTo>
                <a:cubicBezTo>
                  <a:pt x="15711" y="17404"/>
                  <a:pt x="16221" y="17880"/>
                  <a:pt x="16841" y="17880"/>
                </a:cubicBezTo>
                <a:cubicBezTo>
                  <a:pt x="17461" y="17880"/>
                  <a:pt x="17955" y="17403"/>
                  <a:pt x="17955" y="16804"/>
                </a:cubicBezTo>
                <a:cubicBezTo>
                  <a:pt x="17955" y="17403"/>
                  <a:pt x="18465" y="17880"/>
                  <a:pt x="19086" y="17880"/>
                </a:cubicBezTo>
                <a:cubicBezTo>
                  <a:pt x="19706" y="17880"/>
                  <a:pt x="20216" y="17403"/>
                  <a:pt x="20216" y="16804"/>
                </a:cubicBezTo>
                <a:lnTo>
                  <a:pt x="20216" y="10816"/>
                </a:lnTo>
                <a:cubicBezTo>
                  <a:pt x="20303" y="10837"/>
                  <a:pt x="20392" y="10849"/>
                  <a:pt x="20486" y="10849"/>
                </a:cubicBezTo>
                <a:cubicBezTo>
                  <a:pt x="21106" y="10849"/>
                  <a:pt x="21600" y="10372"/>
                  <a:pt x="21600" y="9772"/>
                </a:cubicBezTo>
                <a:lnTo>
                  <a:pt x="21600" y="7570"/>
                </a:lnTo>
                <a:cubicBezTo>
                  <a:pt x="21600" y="7570"/>
                  <a:pt x="21600" y="5433"/>
                  <a:pt x="21600" y="5433"/>
                </a:cubicBezTo>
                <a:cubicBezTo>
                  <a:pt x="21600" y="4833"/>
                  <a:pt x="21106" y="4356"/>
                  <a:pt x="20486" y="4356"/>
                </a:cubicBezTo>
                <a:cubicBezTo>
                  <a:pt x="20400" y="4356"/>
                  <a:pt x="20309" y="4356"/>
                  <a:pt x="20216" y="4356"/>
                </a:cubicBezTo>
                <a:lnTo>
                  <a:pt x="19356" y="4356"/>
                </a:lnTo>
                <a:lnTo>
                  <a:pt x="16571" y="4356"/>
                </a:lnTo>
                <a:lnTo>
                  <a:pt x="15491" y="4356"/>
                </a:lnTo>
                <a:cubicBezTo>
                  <a:pt x="15477" y="4356"/>
                  <a:pt x="15455" y="4356"/>
                  <a:pt x="15441" y="4356"/>
                </a:cubicBezTo>
                <a:close/>
                <a:moveTo>
                  <a:pt x="8100" y="8059"/>
                </a:moveTo>
                <a:cubicBezTo>
                  <a:pt x="7480" y="8059"/>
                  <a:pt x="6969" y="8536"/>
                  <a:pt x="6969" y="9136"/>
                </a:cubicBezTo>
                <a:lnTo>
                  <a:pt x="6969" y="11273"/>
                </a:lnTo>
                <a:lnTo>
                  <a:pt x="6969" y="13476"/>
                </a:lnTo>
                <a:cubicBezTo>
                  <a:pt x="6969" y="14075"/>
                  <a:pt x="7480" y="14552"/>
                  <a:pt x="8100" y="14552"/>
                </a:cubicBezTo>
                <a:cubicBezTo>
                  <a:pt x="8194" y="14552"/>
                  <a:pt x="8283" y="14541"/>
                  <a:pt x="8370" y="14520"/>
                </a:cubicBezTo>
                <a:lnTo>
                  <a:pt x="8370" y="20507"/>
                </a:lnTo>
                <a:cubicBezTo>
                  <a:pt x="8370" y="21107"/>
                  <a:pt x="8863" y="21600"/>
                  <a:pt x="9484" y="21600"/>
                </a:cubicBezTo>
                <a:cubicBezTo>
                  <a:pt x="10104" y="21600"/>
                  <a:pt x="10614" y="21107"/>
                  <a:pt x="10614" y="20507"/>
                </a:cubicBezTo>
                <a:cubicBezTo>
                  <a:pt x="10615" y="21107"/>
                  <a:pt x="11108" y="21600"/>
                  <a:pt x="11728" y="21600"/>
                </a:cubicBezTo>
                <a:cubicBezTo>
                  <a:pt x="12348" y="21600"/>
                  <a:pt x="12859" y="21107"/>
                  <a:pt x="12859" y="20507"/>
                </a:cubicBezTo>
                <a:lnTo>
                  <a:pt x="12859" y="14520"/>
                </a:lnTo>
                <a:cubicBezTo>
                  <a:pt x="12946" y="14541"/>
                  <a:pt x="13035" y="14552"/>
                  <a:pt x="13129" y="14552"/>
                </a:cubicBezTo>
                <a:cubicBezTo>
                  <a:pt x="13749" y="14552"/>
                  <a:pt x="14242" y="14075"/>
                  <a:pt x="14242" y="13476"/>
                </a:cubicBezTo>
                <a:lnTo>
                  <a:pt x="14242" y="11273"/>
                </a:lnTo>
                <a:cubicBezTo>
                  <a:pt x="14242" y="11273"/>
                  <a:pt x="14242" y="9136"/>
                  <a:pt x="14242" y="9136"/>
                </a:cubicBezTo>
                <a:cubicBezTo>
                  <a:pt x="14242" y="8536"/>
                  <a:pt x="13749" y="8059"/>
                  <a:pt x="13129" y="8059"/>
                </a:cubicBezTo>
                <a:cubicBezTo>
                  <a:pt x="13043" y="8059"/>
                  <a:pt x="12952" y="8059"/>
                  <a:pt x="12859" y="8059"/>
                </a:cubicBezTo>
                <a:lnTo>
                  <a:pt x="11998" y="8059"/>
                </a:lnTo>
                <a:lnTo>
                  <a:pt x="9214" y="8059"/>
                </a:lnTo>
                <a:lnTo>
                  <a:pt x="8134" y="8059"/>
                </a:lnTo>
                <a:cubicBezTo>
                  <a:pt x="8119" y="8059"/>
                  <a:pt x="8115" y="8059"/>
                  <a:pt x="8100" y="8059"/>
                </a:cubicBezTo>
                <a:close/>
              </a:path>
            </a:pathLst>
          </a:custGeom>
          <a:solidFill>
            <a:srgbClr val="FFFFFF"/>
          </a:solidFill>
          <a:ln w="3175"/>
        </p:spPr>
        <p:txBody>
          <a:bodyPr lIns="20091" tIns="20091" rIns="20091" bIns="20091" anchor="b"/>
          <a:lstStyle/>
          <a:p>
            <a:pPr algn="ctr" defTabSz="241101">
              <a:lnSpc>
                <a:spcPct val="80000"/>
              </a:lnSpc>
              <a:spcBef>
                <a:spcPts val="2900"/>
              </a:spcBef>
              <a:defRPr sz="2600">
                <a:solidFill>
                  <a:srgbClr val="333333"/>
                </a:solidFill>
                <a:latin typeface="Helvetica Neue Thin"/>
                <a:ea typeface="Helvetica Neue Thin"/>
                <a:cs typeface="Helvetica Neue Thin"/>
                <a:sym typeface="Helvetica Neue Thin"/>
              </a:defRPr>
            </a:pPr>
          </a:p>
        </p:txBody>
      </p:sp>
      <p:sp>
        <p:nvSpPr>
          <p:cNvPr id="270" name="Shape 3"/>
          <p:cNvSpPr/>
          <p:nvPr>
            <p:ph type="body" sz="quarter" idx="33"/>
          </p:nvPr>
        </p:nvSpPr>
        <p:spPr>
          <a:xfrm>
            <a:off x="5822506" y="2483187"/>
            <a:ext cx="1636290" cy="230844"/>
          </a:xfrm>
          <a:prstGeom prst="rect">
            <a:avLst/>
          </a:prstGeom>
          <a:solidFill>
            <a:srgbClr val="161A1D"/>
          </a:solidFill>
        </p:spPr>
        <p:txBody>
          <a:bodyPr lIns="34289" tIns="34289" rIns="34289" bIns="34289" anchor="ctr"/>
          <a:lstStyle/>
          <a:p>
            <a:pPr defTabSz="342900">
              <a:defRPr sz="2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1" name="Text Placeholder 2"/>
          <p:cNvSpPr txBox="1"/>
          <p:nvPr>
            <p:ph type="body" sz="quarter" idx="34"/>
          </p:nvPr>
        </p:nvSpPr>
        <p:spPr>
          <a:xfrm>
            <a:off x="5865752" y="2503278"/>
            <a:ext cx="1709347" cy="230845"/>
          </a:xfrm>
          <a:prstGeom prst="rect">
            <a:avLst/>
          </a:prstGeom>
        </p:spPr>
        <p:txBody>
          <a:bodyPr lIns="34289" tIns="34289" rIns="34289" bIns="34289" anchor="ctr">
            <a:normAutofit fontScale="100000" lnSpcReduction="0"/>
          </a:bodyPr>
          <a:lstStyle>
            <a:lvl1pPr defTabSz="233172">
              <a:spcBef>
                <a:spcPts val="100"/>
              </a:spcBef>
              <a:defRPr cap="all" sz="952">
                <a:solidFill>
                  <a:srgbClr val="005A71"/>
                </a:solidFill>
                <a:latin typeface="Avenir Next Regular"/>
                <a:ea typeface="Avenir Next Regular"/>
                <a:cs typeface="Avenir Next Regular"/>
                <a:sym typeface="Avenir Next Regular"/>
              </a:defRPr>
            </a:lvl1pPr>
          </a:lstStyle>
          <a:p>
            <a:pPr/>
            <a:r>
              <a:t>Facillisis vero dolor </a:t>
            </a:r>
          </a:p>
        </p:txBody>
      </p:sp>
      <p:sp>
        <p:nvSpPr>
          <p:cNvPr id="272" name="Form"/>
          <p:cNvSpPr/>
          <p:nvPr>
            <p:ph type="body" sz="quarter" idx="35"/>
          </p:nvPr>
        </p:nvSpPr>
        <p:spPr>
          <a:xfrm>
            <a:off x="5822507" y="1785848"/>
            <a:ext cx="587831" cy="7234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solidFill>
            <a:srgbClr val="FFFFFF"/>
          </a:solidFill>
          <a:ln w="3175"/>
        </p:spPr>
        <p:txBody>
          <a:bodyPr lIns="0" tIns="0" rIns="0" bIns="0" anchor="ctr"/>
          <a:lstStyle/>
          <a:p>
            <a:pPr algn="ctr" defTabSz="241101">
              <a:lnSpc>
                <a:spcPct val="80000"/>
              </a:lnSpc>
              <a:spcBef>
                <a:spcPts val="2900"/>
              </a:spcBef>
              <a:defRPr sz="2600">
                <a:solidFill>
                  <a:srgbClr val="333333"/>
                </a:solidFill>
                <a:latin typeface="Helvetica Neue Thin"/>
                <a:ea typeface="Helvetica Neue Thin"/>
                <a:cs typeface="Helvetica Neue Thin"/>
                <a:sym typeface="Helvetica Neue Thin"/>
              </a:defRPr>
            </a:pPr>
          </a:p>
        </p:txBody>
      </p:sp>
      <p:sp>
        <p:nvSpPr>
          <p:cNvPr id="273" name="4832"/>
          <p:cNvSpPr txBox="1"/>
          <p:nvPr>
            <p:ph type="body" sz="quarter" idx="36"/>
          </p:nvPr>
        </p:nvSpPr>
        <p:spPr>
          <a:xfrm>
            <a:off x="5800542" y="2802770"/>
            <a:ext cx="991617" cy="627381"/>
          </a:xfrm>
          <a:prstGeom prst="rect">
            <a:avLst/>
          </a:prstGeom>
        </p:spPr>
        <p:txBody>
          <a:bodyPr wrap="none" lIns="34289" tIns="34289" rIns="34289" bIns="34289" anchor="ctr">
            <a:spAutoFit/>
          </a:bodyPr>
          <a:lstStyle>
            <a:lvl1pPr defTabSz="308074">
              <a:spcBef>
                <a:spcPts val="500"/>
              </a:spcBef>
              <a:defRPr sz="3200">
                <a:solidFill>
                  <a:srgbClr val="005A71"/>
                </a:solidFill>
                <a:latin typeface="Avenir Next Ultra Light"/>
                <a:ea typeface="Avenir Next Ultra Light"/>
                <a:cs typeface="Avenir Next Ultra Light"/>
                <a:sym typeface="Avenir Next Ultra Light"/>
              </a:defRPr>
            </a:lvl1pPr>
          </a:lstStyle>
          <a:p>
            <a:pPr/>
            <a:r>
              <a:t>4832</a:t>
            </a:r>
          </a:p>
        </p:txBody>
      </p:sp>
      <p:sp>
        <p:nvSpPr>
          <p:cNvPr id="274" name="vel illum dolore eu feugiat nulla facilisis at vero eros et accumsan et iusto odio dignissim qui"/>
          <p:cNvSpPr txBox="1"/>
          <p:nvPr>
            <p:ph type="body" sz="half" idx="37"/>
          </p:nvPr>
        </p:nvSpPr>
        <p:spPr>
          <a:xfrm>
            <a:off x="5823625" y="3376694"/>
            <a:ext cx="1500108" cy="8450581"/>
          </a:xfrm>
          <a:prstGeom prst="rect">
            <a:avLst/>
          </a:prstGeom>
        </p:spPr>
        <p:txBody>
          <a:bodyPr lIns="34289" tIns="34289" rIns="34289" bIns="34289">
            <a:spAutoFit/>
          </a:bodyPr>
          <a:lstStyle>
            <a:lvl1pPr defTabSz="308074">
              <a:spcBef>
                <a:spcPts val="500"/>
              </a:spcBef>
              <a:defRPr sz="3200">
                <a:solidFill>
                  <a:srgbClr val="161A1D"/>
                </a:solidFill>
                <a:latin typeface="DM Serif Display Regular"/>
                <a:ea typeface="DM Serif Display Regular"/>
                <a:cs typeface="DM Serif Display Regular"/>
                <a:sym typeface="DM Serif Display Regular"/>
              </a:defRPr>
            </a:lvl1pPr>
          </a:lstStyle>
          <a:p>
            <a:pPr/>
            <a:r>
              <a:t>vel illum dolore eu feugiat nulla facilisis at vero eros et accumsan et iusto odio dignissim qui</a:t>
            </a:r>
          </a:p>
        </p:txBody>
      </p:sp>
      <p:sp>
        <p:nvSpPr>
          <p:cNvPr id="275" name="AUMENTO Schulung SolRating© V1.2, November 2020"/>
          <p:cNvSpPr txBox="1"/>
          <p:nvPr/>
        </p:nvSpPr>
        <p:spPr>
          <a:xfrm rot="16200000">
            <a:off x="-841325" y="3951855"/>
            <a:ext cx="1914732" cy="170181"/>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spcBef>
                <a:spcPts val="0"/>
              </a:spcBef>
              <a:defRPr sz="600">
                <a:latin typeface="Roboto Light"/>
                <a:ea typeface="Roboto Light"/>
                <a:cs typeface="Roboto Light"/>
                <a:sym typeface="Roboto Light"/>
              </a:defRPr>
            </a:lvl1pPr>
          </a:lstStyle>
          <a:p>
            <a:pPr/>
            <a:r>
              <a:t>AUMENTO Schulung SolRating© V1.2, November 2020</a:t>
            </a:r>
          </a:p>
        </p:txBody>
      </p:sp>
      <p:sp>
        <p:nvSpPr>
          <p:cNvPr id="276" name="Foliennummer"/>
          <p:cNvSpPr txBox="1"/>
          <p:nvPr>
            <p:ph type="sldNum" sz="quarter" idx="2"/>
          </p:nvPr>
        </p:nvSpPr>
        <p:spPr>
          <a:xfrm>
            <a:off x="6057900" y="4627562"/>
            <a:ext cx="1600200" cy="279401"/>
          </a:xfrm>
          <a:prstGeom prst="rect">
            <a:avLst/>
          </a:prstGeom>
        </p:spPr>
        <p:txBody>
          <a:bodyPr lIns="34289" tIns="34289" rIns="34289" bIns="34289"/>
          <a:lstStyle>
            <a:lvl1pPr algn="l" defTabSz="342900">
              <a:lnSpc>
                <a:spcPct val="130000"/>
              </a:lnSpc>
              <a:defRPr sz="800">
                <a:solidFill>
                  <a:srgbClr val="666666"/>
                </a:solidFill>
                <a:latin typeface="Roboto Light"/>
                <a:ea typeface="Roboto Light"/>
                <a:cs typeface="Roboto Light"/>
                <a:sym typeface="Roboto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p:spTree>
      <p:nvGrpSpPr>
        <p:cNvPr id="1" name=""/>
        <p:cNvGrpSpPr/>
        <p:nvPr/>
      </p:nvGrpSpPr>
      <p:grpSpPr>
        <a:xfrm>
          <a:off x="0" y="0"/>
          <a:ext cx="0" cy="0"/>
          <a:chOff x="0" y="0"/>
          <a:chExt cx="0" cy="0"/>
        </a:xfrm>
      </p:grpSpPr>
      <p:pic>
        <p:nvPicPr>
          <p:cNvPr id="27" name="Google Shape;6;p1" descr="Google Shape;6;p1"/>
          <p:cNvPicPr>
            <a:picLocks noChangeAspect="1"/>
          </p:cNvPicPr>
          <p:nvPr/>
        </p:nvPicPr>
        <p:blipFill>
          <a:blip r:embed="rId2">
            <a:extLst/>
          </a:blip>
          <a:stretch>
            <a:fillRect/>
          </a:stretch>
        </p:blipFill>
        <p:spPr>
          <a:xfrm>
            <a:off x="505600" y="4845175"/>
            <a:ext cx="630201" cy="206451"/>
          </a:xfrm>
          <a:prstGeom prst="rect">
            <a:avLst/>
          </a:prstGeom>
          <a:ln w="12700">
            <a:miter lim="400000"/>
          </a:ln>
        </p:spPr>
      </p:pic>
      <p:sp>
        <p:nvSpPr>
          <p:cNvPr id="28" name="Google Shape;7;p1"/>
          <p:cNvSpPr txBox="1"/>
          <p:nvPr/>
        </p:nvSpPr>
        <p:spPr>
          <a:xfrm>
            <a:off x="1398375" y="4809949"/>
            <a:ext cx="7305900" cy="284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600">
                <a:solidFill>
                  <a:srgbClr val="16394D"/>
                </a:solidFill>
                <a:latin typeface="IBM Plex Serif Medium"/>
                <a:ea typeface="IBM Plex Serif Medium"/>
                <a:cs typeface="IBM Plex Serif Medium"/>
                <a:sym typeface="IBM Plex Serif Medium"/>
              </a:defRPr>
            </a:pPr>
            <a:r>
              <a:t>miso consulting GmbH</a:t>
            </a:r>
            <a:r>
              <a:rPr>
                <a:latin typeface="IBM Plex Serif Light"/>
                <a:ea typeface="IBM Plex Serif Light"/>
                <a:cs typeface="IBM Plex Serif Light"/>
                <a:sym typeface="IBM Plex Serif Light"/>
              </a:rPr>
              <a:t>  ·  Grünwalder Weg 34  ·  82041 Oberhaching  ·  hallo@aumentovalue.com  ·  www.aumentovalue.com</a:t>
            </a:r>
          </a:p>
        </p:txBody>
      </p:sp>
      <p:pic>
        <p:nvPicPr>
          <p:cNvPr id="29" name="Google Shape;10;p3" descr="Google Shape;10;p3"/>
          <p:cNvPicPr>
            <a:picLocks noChangeAspect="1"/>
          </p:cNvPicPr>
          <p:nvPr/>
        </p:nvPicPr>
        <p:blipFill>
          <a:blip r:embed="rId3">
            <a:extLst/>
          </a:blip>
          <a:stretch>
            <a:fillRect/>
          </a:stretch>
        </p:blipFill>
        <p:spPr>
          <a:xfrm>
            <a:off x="-31776" y="-21601"/>
            <a:ext cx="9217751" cy="5192452"/>
          </a:xfrm>
          <a:prstGeom prst="rect">
            <a:avLst/>
          </a:prstGeom>
          <a:ln w="12700">
            <a:miter lim="400000"/>
          </a:ln>
        </p:spPr>
      </p:pic>
      <p:sp>
        <p:nvSpPr>
          <p:cNvPr id="30" name="Titeltext"/>
          <p:cNvSpPr txBox="1"/>
          <p:nvPr>
            <p:ph type="title"/>
          </p:nvPr>
        </p:nvSpPr>
        <p:spPr>
          <a:xfrm>
            <a:off x="1299049" y="1507124"/>
            <a:ext cx="4015201" cy="1231501"/>
          </a:xfrm>
          <a:prstGeom prst="rect">
            <a:avLst/>
          </a:prstGeom>
        </p:spPr>
        <p:txBody>
          <a:bodyPr lIns="91424" tIns="91424" rIns="91424" bIns="91424" anchor="t">
            <a:normAutofit fontScale="100000" lnSpcReduction="0"/>
          </a:bodyPr>
          <a:lstStyle>
            <a:lvl1pPr>
              <a:defRPr sz="2500">
                <a:solidFill>
                  <a:srgbClr val="FFFFFF"/>
                </a:solidFill>
                <a:latin typeface="IBM Plex Serif"/>
                <a:ea typeface="IBM Plex Serif"/>
                <a:cs typeface="IBM Plex Serif"/>
                <a:sym typeface="IBM Plex Serif"/>
              </a:defRPr>
            </a:lvl1pPr>
          </a:lstStyle>
          <a:p>
            <a:pPr/>
            <a:r>
              <a:t>Titeltext</a:t>
            </a:r>
          </a:p>
        </p:txBody>
      </p:sp>
      <p:sp>
        <p:nvSpPr>
          <p:cNvPr id="3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1">
    <p:spTree>
      <p:nvGrpSpPr>
        <p:cNvPr id="1" name=""/>
        <p:cNvGrpSpPr/>
        <p:nvPr/>
      </p:nvGrpSpPr>
      <p:grpSpPr>
        <a:xfrm>
          <a:off x="0" y="0"/>
          <a:ext cx="0" cy="0"/>
          <a:chOff x="0" y="0"/>
          <a:chExt cx="0" cy="0"/>
        </a:xfrm>
      </p:grpSpPr>
      <p:pic>
        <p:nvPicPr>
          <p:cNvPr id="38" name="aumento-value-logo-gross.png" descr="aumento-value-logo-gross.png"/>
          <p:cNvPicPr>
            <a:picLocks noChangeAspect="1"/>
          </p:cNvPicPr>
          <p:nvPr/>
        </p:nvPicPr>
        <p:blipFill>
          <a:blip r:embed="rId2">
            <a:extLst/>
          </a:blip>
          <a:srcRect l="0" t="11153" r="0" b="11153"/>
          <a:stretch>
            <a:fillRect/>
          </a:stretch>
        </p:blipFill>
        <p:spPr>
          <a:xfrm>
            <a:off x="505600" y="4845175"/>
            <a:ext cx="630201" cy="206451"/>
          </a:xfrm>
          <a:prstGeom prst="rect">
            <a:avLst/>
          </a:prstGeom>
          <a:ln w="12700">
            <a:miter lim="400000"/>
          </a:ln>
        </p:spPr>
      </p:pic>
      <p:sp>
        <p:nvSpPr>
          <p:cNvPr id="39" name="Google Shape;7;p1"/>
          <p:cNvSpPr txBox="1"/>
          <p:nvPr/>
        </p:nvSpPr>
        <p:spPr>
          <a:xfrm>
            <a:off x="1398375" y="4809949"/>
            <a:ext cx="7305900" cy="28635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600">
                <a:solidFill>
                  <a:srgbClr val="16394D"/>
                </a:solidFill>
                <a:latin typeface="IBM Plex Serif Medium"/>
                <a:ea typeface="IBM Plex Serif Medium"/>
                <a:cs typeface="IBM Plex Serif Medium"/>
                <a:sym typeface="IBM Plex Serif Medium"/>
              </a:defRPr>
            </a:pPr>
            <a:r>
              <a:t>aumento value® </a:t>
            </a:r>
            <a:r>
              <a:rPr>
                <a:solidFill>
                  <a:srgbClr val="515151"/>
                </a:solidFill>
                <a:latin typeface="Mulish-Medium"/>
                <a:ea typeface="Mulish-Medium"/>
                <a:cs typeface="Mulish-Medium"/>
                <a:sym typeface="Mulish-Medium"/>
              </a:rPr>
              <a:t>system</a:t>
            </a:r>
            <a:r>
              <a:rPr>
                <a:solidFill>
                  <a:srgbClr val="515151"/>
                </a:solidFill>
                <a:latin typeface="+mn-lt"/>
                <a:ea typeface="+mn-ea"/>
                <a:cs typeface="+mn-cs"/>
                <a:sym typeface="Helvetica Neue Light"/>
              </a:rPr>
              <a:t> – ein Produkt der</a:t>
            </a:r>
            <a:r>
              <a:rPr>
                <a:latin typeface="+mn-lt"/>
                <a:ea typeface="+mn-ea"/>
                <a:cs typeface="+mn-cs"/>
                <a:sym typeface="Helvetica Neue Light"/>
              </a:rPr>
              <a:t> </a:t>
            </a:r>
            <a:r>
              <a:t>miso consulting gmbh</a:t>
            </a:r>
            <a:r>
              <a:rPr>
                <a:latin typeface="IBM Plex Serif Light"/>
                <a:ea typeface="IBM Plex Serif Light"/>
                <a:cs typeface="IBM Plex Serif Light"/>
                <a:sym typeface="IBM Plex Serif Light"/>
              </a:rPr>
              <a:t>  ·  Schorner Straße 1a  ·  </a:t>
            </a:r>
            <a:r>
              <a:rPr>
                <a:latin typeface="IBM Plex Serif Light"/>
                <a:ea typeface="IBM Plex Serif Light"/>
                <a:cs typeface="IBM Plex Serif Light"/>
                <a:sym typeface="IBM Plex Serif Light"/>
              </a:rPr>
              <a:t>82065 Baierbrunn</a:t>
            </a:r>
            <a:r>
              <a:rPr>
                <a:latin typeface="IBM Plex Serif Light"/>
                <a:ea typeface="IBM Plex Serif Light"/>
                <a:cs typeface="IBM Plex Serif Light"/>
                <a:sym typeface="IBM Plex Serif Light"/>
              </a:rPr>
              <a:t>  ·  </a:t>
            </a:r>
            <a:r>
              <a:rPr>
                <a:solidFill>
                  <a:srgbClr val="515151"/>
                </a:solidFill>
                <a:latin typeface="+mn-lt"/>
                <a:ea typeface="+mn-ea"/>
                <a:cs typeface="+mn-cs"/>
                <a:sym typeface="Helvetica Neue Light"/>
              </a:rPr>
              <a:t>hallo@aumentovalue.com</a:t>
            </a:r>
            <a:r>
              <a:rPr>
                <a:latin typeface="IBM Plex Serif Light"/>
                <a:ea typeface="IBM Plex Serif Light"/>
                <a:cs typeface="IBM Plex Serif Light"/>
                <a:sym typeface="IBM Plex Serif Light"/>
              </a:rPr>
              <a:t>  ·  </a:t>
            </a:r>
            <a:r>
              <a:rPr>
                <a:solidFill>
                  <a:srgbClr val="515151"/>
                </a:solidFill>
                <a:latin typeface="+mn-lt"/>
                <a:ea typeface="+mn-ea"/>
                <a:cs typeface="+mn-cs"/>
                <a:sym typeface="Helvetica Neue Light"/>
              </a:rPr>
              <a:t>aumentovalue.com</a:t>
            </a:r>
          </a:p>
        </p:txBody>
      </p:sp>
      <p:sp>
        <p:nvSpPr>
          <p:cNvPr id="40" name="Google Shape;13;p4"/>
          <p:cNvSpPr/>
          <p:nvPr/>
        </p:nvSpPr>
        <p:spPr>
          <a:xfrm>
            <a:off x="-1" y="-1"/>
            <a:ext cx="3369002" cy="4778702"/>
          </a:xfrm>
          <a:prstGeom prst="rect">
            <a:avLst/>
          </a:prstGeom>
          <a:solidFill>
            <a:srgbClr val="E9B19E"/>
          </a:solidFill>
          <a:ln w="12700">
            <a:miter lim="400000"/>
          </a:ln>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41" name="Google Shape;14;p4"/>
          <p:cNvSpPr/>
          <p:nvPr/>
        </p:nvSpPr>
        <p:spPr>
          <a:xfrm>
            <a:off x="3369050" y="-1"/>
            <a:ext cx="5774701" cy="4778702"/>
          </a:xfrm>
          <a:prstGeom prst="rect">
            <a:avLst/>
          </a:prstGeom>
          <a:solidFill>
            <a:srgbClr val="F2AE9A">
              <a:alpha val="50000"/>
            </a:srgbClr>
          </a:solidFill>
          <a:ln w="12700">
            <a:miter lim="400000"/>
          </a:ln>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42" name="Titeltext"/>
          <p:cNvSpPr txBox="1"/>
          <p:nvPr>
            <p:ph type="title"/>
          </p:nvPr>
        </p:nvSpPr>
        <p:spPr>
          <a:xfrm>
            <a:off x="3729599" y="503241"/>
            <a:ext cx="5053602" cy="4137018"/>
          </a:xfrm>
          <a:prstGeom prst="rect">
            <a:avLst/>
          </a:prstGeom>
        </p:spPr>
        <p:txBody>
          <a:bodyPr lIns="91424" tIns="91424" rIns="91424" bIns="91424" anchor="t">
            <a:normAutofit fontScale="100000" lnSpcReduction="0"/>
          </a:bodyPr>
          <a:lstStyle>
            <a:lvl1pPr defTabSz="342900">
              <a:lnSpc>
                <a:spcPct val="130000"/>
              </a:lnSpc>
              <a:spcBef>
                <a:spcPts val="1200"/>
              </a:spcBef>
              <a:defRPr sz="1200">
                <a:solidFill>
                  <a:srgbClr val="666666"/>
                </a:solidFill>
                <a:latin typeface="+mn-lt"/>
                <a:ea typeface="+mn-ea"/>
                <a:cs typeface="+mn-cs"/>
                <a:sym typeface="Helvetica Neue Light"/>
              </a:defRPr>
            </a:lvl1pPr>
          </a:lstStyle>
          <a:p>
            <a:pPr/>
            <a:r>
              <a:t>Titeltext</a:t>
            </a:r>
          </a:p>
        </p:txBody>
      </p:sp>
      <p:sp>
        <p:nvSpPr>
          <p:cNvPr id="43" name="Textebene 1…"/>
          <p:cNvSpPr txBox="1"/>
          <p:nvPr>
            <p:ph type="body" sz="quarter" idx="1"/>
          </p:nvPr>
        </p:nvSpPr>
        <p:spPr>
          <a:xfrm>
            <a:off x="363724" y="597600"/>
            <a:ext cx="2749974" cy="2669551"/>
          </a:xfrm>
          <a:prstGeom prst="rect">
            <a:avLst/>
          </a:prstGeom>
        </p:spPr>
        <p:txBody>
          <a:bodyPr lIns="91424" tIns="91424" rIns="91424" bIns="91424">
            <a:normAutofit fontScale="100000" lnSpcReduction="0"/>
          </a:bodyPr>
          <a:lstStyle>
            <a:lvl1pPr>
              <a:defRPr b="1" sz="1700">
                <a:solidFill>
                  <a:srgbClr val="1B4A60"/>
                </a:solidFill>
                <a:latin typeface="IBM Plex Serif"/>
                <a:ea typeface="IBM Plex Serif"/>
                <a:cs typeface="IBM Plex Serif"/>
                <a:sym typeface="IBM Plex Serif"/>
              </a:defRPr>
            </a:lvl1pPr>
            <a:lvl2pPr>
              <a:defRPr b="1" sz="1700">
                <a:solidFill>
                  <a:srgbClr val="1B4A60"/>
                </a:solidFill>
                <a:latin typeface="IBM Plex Serif"/>
                <a:ea typeface="IBM Plex Serif"/>
                <a:cs typeface="IBM Plex Serif"/>
                <a:sym typeface="IBM Plex Serif"/>
              </a:defRPr>
            </a:lvl2pPr>
            <a:lvl3pPr>
              <a:defRPr b="1" sz="1700">
                <a:solidFill>
                  <a:srgbClr val="1B4A60"/>
                </a:solidFill>
                <a:latin typeface="IBM Plex Serif"/>
                <a:ea typeface="IBM Plex Serif"/>
                <a:cs typeface="IBM Plex Serif"/>
                <a:sym typeface="IBM Plex Serif"/>
              </a:defRPr>
            </a:lvl3pPr>
            <a:lvl4pPr>
              <a:defRPr b="1" sz="1700">
                <a:solidFill>
                  <a:srgbClr val="1B4A60"/>
                </a:solidFill>
                <a:latin typeface="IBM Plex Serif"/>
                <a:ea typeface="IBM Plex Serif"/>
                <a:cs typeface="IBM Plex Serif"/>
                <a:sym typeface="IBM Plex Serif"/>
              </a:defRPr>
            </a:lvl4pPr>
            <a:lvl5pPr>
              <a:defRPr b="1" sz="1700">
                <a:solidFill>
                  <a:srgbClr val="1B4A60"/>
                </a:solidFill>
                <a:latin typeface="IBM Plex Serif"/>
                <a:ea typeface="IBM Plex Serif"/>
                <a:cs typeface="IBM Plex Serif"/>
                <a:sym typeface="IBM Plex Serif"/>
              </a:defRPr>
            </a:lvl5pPr>
          </a:lstStyle>
          <a:p>
            <a:pPr/>
            <a:r>
              <a:t>Textebene 1</a:t>
            </a:r>
          </a:p>
          <a:p>
            <a:pPr lvl="1"/>
            <a:r>
              <a:t>Textebene 2</a:t>
            </a:r>
          </a:p>
          <a:p>
            <a:pPr lvl="2"/>
            <a:r>
              <a:t>Textebene 3</a:t>
            </a:r>
          </a:p>
          <a:p>
            <a:pPr lvl="3"/>
            <a:r>
              <a:t>Textebene 4</a:t>
            </a:r>
          </a:p>
          <a:p>
            <a:pPr lvl="4"/>
            <a:r>
              <a:t>Textebene 5</a:t>
            </a:r>
          </a:p>
        </p:txBody>
      </p:sp>
      <p:sp>
        <p:nvSpPr>
          <p:cNvPr id="44" name="Foliennummer"/>
          <p:cNvSpPr txBox="1"/>
          <p:nvPr>
            <p:ph type="sldNum" sz="quarter" idx="2"/>
          </p:nvPr>
        </p:nvSpPr>
        <p:spPr>
          <a:xfrm>
            <a:off x="7707" y="4523195"/>
            <a:ext cx="630201" cy="190551"/>
          </a:xfrm>
          <a:prstGeom prst="rect">
            <a:avLst/>
          </a:prstGeom>
        </p:spPr>
        <p:txBody>
          <a:bodyPr wrap="square"/>
          <a:lstStyle>
            <a:lvl1pPr>
              <a:defRPr sz="700">
                <a:solidFill>
                  <a:srgbClr val="515151"/>
                </a:solidFill>
                <a:latin typeface="Helvetica Neue"/>
                <a:ea typeface="Helvetica Neue"/>
                <a:cs typeface="Helvetica Neue"/>
                <a:sym typeface="Helvetica Neue"/>
              </a:defRPr>
            </a:lvl1pPr>
          </a:lstStyle>
          <a:p>
            <a:pPr/>
            <a:fld id="{86CB4B4D-7CA3-9044-876B-883B54F8677D}" type="slidenum"/>
          </a:p>
        </p:txBody>
      </p:sp>
      <p:sp>
        <p:nvSpPr>
          <p:cNvPr id="45" name="AVC, V3.0…"/>
          <p:cNvSpPr txBox="1"/>
          <p:nvPr/>
        </p:nvSpPr>
        <p:spPr>
          <a:xfrm>
            <a:off x="1491994" y="4814885"/>
            <a:ext cx="493434" cy="2670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lnSpc>
                <a:spcPct val="100000"/>
              </a:lnSpc>
              <a:spcBef>
                <a:spcPts val="0"/>
              </a:spcBef>
              <a:defRPr sz="600">
                <a:solidFill>
                  <a:srgbClr val="515151"/>
                </a:solidFill>
              </a:defRPr>
            </a:pPr>
            <a:r>
              <a:t>AVC, V3.0</a:t>
            </a:r>
          </a:p>
          <a:p>
            <a:pPr>
              <a:lnSpc>
                <a:spcPct val="90000"/>
              </a:lnSpc>
              <a:spcBef>
                <a:spcPts val="0"/>
              </a:spcBef>
              <a:defRPr sz="600"/>
            </a:pPr>
            <a:r>
              <a:t>06/2022</a:t>
            </a:r>
          </a:p>
        </p:txBody>
      </p:sp>
      <p:pic>
        <p:nvPicPr>
          <p:cNvPr id="46" name="AVC-icon.png" descr="AVC-icon.png"/>
          <p:cNvPicPr>
            <a:picLocks noChangeAspect="1"/>
          </p:cNvPicPr>
          <p:nvPr/>
        </p:nvPicPr>
        <p:blipFill>
          <a:blip r:embed="rId3">
            <a:extLst/>
          </a:blip>
          <a:stretch>
            <a:fillRect/>
          </a:stretch>
        </p:blipFill>
        <p:spPr>
          <a:xfrm>
            <a:off x="1493311" y="102211"/>
            <a:ext cx="382378" cy="382378"/>
          </a:xfrm>
          <a:prstGeom prst="rect">
            <a:avLst/>
          </a:prstGeom>
          <a:ln w="12700">
            <a:miter lim="400000"/>
          </a:ln>
        </p:spPr>
      </p:pic>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1_1">
    <p:spTree>
      <p:nvGrpSpPr>
        <p:cNvPr id="1" name=""/>
        <p:cNvGrpSpPr/>
        <p:nvPr/>
      </p:nvGrpSpPr>
      <p:grpSpPr>
        <a:xfrm>
          <a:off x="0" y="0"/>
          <a:ext cx="0" cy="0"/>
          <a:chOff x="0" y="0"/>
          <a:chExt cx="0" cy="0"/>
        </a:xfrm>
      </p:grpSpPr>
      <p:pic>
        <p:nvPicPr>
          <p:cNvPr id="53" name="Google Shape;6;p1" descr="Google Shape;6;p1"/>
          <p:cNvPicPr>
            <a:picLocks noChangeAspect="1"/>
          </p:cNvPicPr>
          <p:nvPr/>
        </p:nvPicPr>
        <p:blipFill>
          <a:blip r:embed="rId2">
            <a:extLst/>
          </a:blip>
          <a:stretch>
            <a:fillRect/>
          </a:stretch>
        </p:blipFill>
        <p:spPr>
          <a:xfrm>
            <a:off x="505600" y="4845175"/>
            <a:ext cx="630201" cy="206451"/>
          </a:xfrm>
          <a:prstGeom prst="rect">
            <a:avLst/>
          </a:prstGeom>
          <a:ln w="12700">
            <a:miter lim="400000"/>
          </a:ln>
        </p:spPr>
      </p:pic>
      <p:sp>
        <p:nvSpPr>
          <p:cNvPr id="54" name="Google Shape;7;p1"/>
          <p:cNvSpPr txBox="1"/>
          <p:nvPr/>
        </p:nvSpPr>
        <p:spPr>
          <a:xfrm>
            <a:off x="1398375" y="4809949"/>
            <a:ext cx="7305900" cy="284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600">
                <a:solidFill>
                  <a:srgbClr val="16394D"/>
                </a:solidFill>
                <a:latin typeface="IBM Plex Serif Medium"/>
                <a:ea typeface="IBM Plex Serif Medium"/>
                <a:cs typeface="IBM Plex Serif Medium"/>
                <a:sym typeface="IBM Plex Serif Medium"/>
              </a:defRPr>
            </a:pPr>
            <a:r>
              <a:t>miso consulting GmbH</a:t>
            </a:r>
            <a:r>
              <a:rPr>
                <a:latin typeface="IBM Plex Serif Light"/>
                <a:ea typeface="IBM Plex Serif Light"/>
                <a:cs typeface="IBM Plex Serif Light"/>
                <a:sym typeface="IBM Plex Serif Light"/>
              </a:rPr>
              <a:t>  ·  Grünwalder Weg 34  ·  82041 Oberhaching  ·  hallo@aumentovalue.com  ·  www.aumentovalue.com</a:t>
            </a:r>
          </a:p>
        </p:txBody>
      </p:sp>
      <p:pic>
        <p:nvPicPr>
          <p:cNvPr id="55" name="Google Shape;21;p5" descr="Google Shape;21;p5"/>
          <p:cNvPicPr>
            <a:picLocks noChangeAspect="1"/>
          </p:cNvPicPr>
          <p:nvPr/>
        </p:nvPicPr>
        <p:blipFill>
          <a:blip r:embed="rId2">
            <a:extLst/>
          </a:blip>
          <a:stretch>
            <a:fillRect/>
          </a:stretch>
        </p:blipFill>
        <p:spPr>
          <a:xfrm>
            <a:off x="7630875" y="176899"/>
            <a:ext cx="1246391" cy="408301"/>
          </a:xfrm>
          <a:prstGeom prst="rect">
            <a:avLst/>
          </a:prstGeom>
          <a:ln w="12700">
            <a:miter lim="400000"/>
          </a:ln>
        </p:spPr>
      </p:pic>
      <p:sp>
        <p:nvSpPr>
          <p:cNvPr id="56" name="Google Shape;22;p5"/>
          <p:cNvSpPr/>
          <p:nvPr/>
        </p:nvSpPr>
        <p:spPr>
          <a:xfrm>
            <a:off x="363800" y="925074"/>
            <a:ext cx="1682701" cy="3402002"/>
          </a:xfrm>
          <a:prstGeom prst="rect">
            <a:avLst/>
          </a:prstGeom>
          <a:solidFill>
            <a:srgbClr val="F2AE99"/>
          </a:solidFill>
          <a:ln w="12700">
            <a:miter lim="400000"/>
          </a:ln>
        </p:spPr>
        <p:txBody>
          <a:bodyPr lIns="45719" rIns="45719" anchor="ctr"/>
          <a:lstStyle/>
          <a:p>
            <a:pPr algn="ctr" defTabSz="914400">
              <a:lnSpc>
                <a:spcPct val="100000"/>
              </a:lnSpc>
              <a:spcBef>
                <a:spcPts val="0"/>
              </a:spcBef>
              <a:defRPr sz="1400">
                <a:solidFill>
                  <a:srgbClr val="000000"/>
                </a:solidFill>
                <a:latin typeface="+mj-lt"/>
                <a:ea typeface="+mj-ea"/>
                <a:cs typeface="+mj-cs"/>
                <a:sym typeface="Arial"/>
              </a:defRPr>
            </a:pPr>
          </a:p>
        </p:txBody>
      </p:sp>
      <p:sp>
        <p:nvSpPr>
          <p:cNvPr id="57" name="Google Shape;23;p5"/>
          <p:cNvSpPr/>
          <p:nvPr/>
        </p:nvSpPr>
        <p:spPr>
          <a:xfrm>
            <a:off x="2646213" y="925024"/>
            <a:ext cx="1682701" cy="3402002"/>
          </a:xfrm>
          <a:prstGeom prst="rect">
            <a:avLst/>
          </a:prstGeom>
          <a:solidFill>
            <a:srgbClr val="A4C2E7"/>
          </a:solidFill>
          <a:ln w="12700">
            <a:miter lim="400000"/>
          </a:ln>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58" name="Google Shape;24;p5"/>
          <p:cNvSpPr/>
          <p:nvPr/>
        </p:nvSpPr>
        <p:spPr>
          <a:xfrm>
            <a:off x="4821499" y="925274"/>
            <a:ext cx="1682701" cy="3402002"/>
          </a:xfrm>
          <a:prstGeom prst="rect">
            <a:avLst/>
          </a:prstGeom>
          <a:solidFill>
            <a:srgbClr val="B99DA6"/>
          </a:solidFill>
          <a:ln w="12700">
            <a:miter lim="400000"/>
          </a:ln>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59" name="Google Shape;25;p5"/>
          <p:cNvSpPr/>
          <p:nvPr/>
        </p:nvSpPr>
        <p:spPr>
          <a:xfrm>
            <a:off x="7014974" y="925024"/>
            <a:ext cx="1682701" cy="3402002"/>
          </a:xfrm>
          <a:prstGeom prst="rect">
            <a:avLst/>
          </a:prstGeom>
          <a:solidFill>
            <a:srgbClr val="FF5472"/>
          </a:solidFill>
          <a:ln w="12700">
            <a:miter lim="400000"/>
          </a:ln>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60" name="Google Shape;26;p5"/>
          <p:cNvSpPr/>
          <p:nvPr/>
        </p:nvSpPr>
        <p:spPr>
          <a:xfrm>
            <a:off x="1051863" y="774824"/>
            <a:ext cx="300901" cy="300901"/>
          </a:xfrm>
          <a:prstGeom prst="ellipse">
            <a:avLst/>
          </a:prstGeom>
          <a:solidFill>
            <a:srgbClr val="EEEEEE"/>
          </a:solidFill>
          <a:ln>
            <a:solidFill>
              <a:schemeClr val="accent2">
                <a:lumOff val="21764"/>
              </a:schemeClr>
            </a:solidFill>
          </a:ln>
        </p:spPr>
        <p:txBody>
          <a:bodyPr lIns="45719" rIns="45719" anchor="ctr"/>
          <a:lstStyle/>
          <a:p>
            <a:pPr algn="ctr" defTabSz="914400">
              <a:lnSpc>
                <a:spcPct val="100000"/>
              </a:lnSpc>
              <a:spcBef>
                <a:spcPts val="0"/>
              </a:spcBef>
              <a:defRPr sz="1400">
                <a:solidFill>
                  <a:srgbClr val="000000"/>
                </a:solidFill>
                <a:latin typeface="+mj-lt"/>
                <a:ea typeface="+mj-ea"/>
                <a:cs typeface="+mj-cs"/>
                <a:sym typeface="Arial"/>
              </a:defRPr>
            </a:pPr>
          </a:p>
        </p:txBody>
      </p:sp>
      <p:sp>
        <p:nvSpPr>
          <p:cNvPr id="61" name="Google Shape;27;p5"/>
          <p:cNvSpPr txBox="1"/>
          <p:nvPr/>
        </p:nvSpPr>
        <p:spPr>
          <a:xfrm>
            <a:off x="1078387" y="755924"/>
            <a:ext cx="334501" cy="347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
                <a:solidFill>
                  <a:srgbClr val="16394D"/>
                </a:solidFill>
                <a:latin typeface="IBM Plex Serif Medium"/>
                <a:ea typeface="IBM Plex Serif Medium"/>
                <a:cs typeface="IBM Plex Serif Medium"/>
                <a:sym typeface="IBM Plex Serif Medium"/>
              </a:defRPr>
            </a:lvl1pPr>
          </a:lstStyle>
          <a:p>
            <a:pPr/>
            <a:r>
              <a:t>1</a:t>
            </a:r>
          </a:p>
        </p:txBody>
      </p:sp>
      <p:pic>
        <p:nvPicPr>
          <p:cNvPr id="62" name="Google Shape;28;p5" descr="Google Shape;28;p5"/>
          <p:cNvPicPr>
            <a:picLocks noChangeAspect="1"/>
          </p:cNvPicPr>
          <p:nvPr/>
        </p:nvPicPr>
        <p:blipFill>
          <a:blip r:embed="rId3">
            <a:extLst/>
          </a:blip>
          <a:stretch>
            <a:fillRect/>
          </a:stretch>
        </p:blipFill>
        <p:spPr>
          <a:xfrm>
            <a:off x="652400" y="1540324"/>
            <a:ext cx="1105500" cy="732950"/>
          </a:xfrm>
          <a:prstGeom prst="rect">
            <a:avLst/>
          </a:prstGeom>
          <a:ln w="12700">
            <a:miter lim="400000"/>
          </a:ln>
        </p:spPr>
      </p:pic>
      <p:pic>
        <p:nvPicPr>
          <p:cNvPr id="63" name="Google Shape;29;p5" descr="Google Shape;29;p5"/>
          <p:cNvPicPr>
            <a:picLocks noChangeAspect="1"/>
          </p:cNvPicPr>
          <p:nvPr/>
        </p:nvPicPr>
        <p:blipFill>
          <a:blip r:embed="rId4">
            <a:extLst/>
          </a:blip>
          <a:stretch>
            <a:fillRect/>
          </a:stretch>
        </p:blipFill>
        <p:spPr>
          <a:xfrm>
            <a:off x="1093157" y="2441350"/>
            <a:ext cx="137326" cy="130401"/>
          </a:xfrm>
          <a:prstGeom prst="rect">
            <a:avLst/>
          </a:prstGeom>
          <a:ln w="12700">
            <a:miter lim="400000"/>
          </a:ln>
        </p:spPr>
      </p:pic>
      <p:pic>
        <p:nvPicPr>
          <p:cNvPr id="64" name="Google Shape;30;p5" descr="Google Shape;30;p5"/>
          <p:cNvPicPr>
            <a:picLocks noChangeAspect="1"/>
          </p:cNvPicPr>
          <p:nvPr/>
        </p:nvPicPr>
        <p:blipFill>
          <a:blip r:embed="rId4">
            <a:extLst/>
          </a:blip>
          <a:stretch>
            <a:fillRect/>
          </a:stretch>
        </p:blipFill>
        <p:spPr>
          <a:xfrm>
            <a:off x="1093157" y="3426524"/>
            <a:ext cx="137326" cy="130401"/>
          </a:xfrm>
          <a:prstGeom prst="rect">
            <a:avLst/>
          </a:prstGeom>
          <a:ln w="12700">
            <a:miter lim="400000"/>
          </a:ln>
        </p:spPr>
      </p:pic>
      <p:pic>
        <p:nvPicPr>
          <p:cNvPr id="65" name="Google Shape;31;p5" descr="Google Shape;31;p5"/>
          <p:cNvPicPr>
            <a:picLocks noChangeAspect="1"/>
          </p:cNvPicPr>
          <p:nvPr/>
        </p:nvPicPr>
        <p:blipFill>
          <a:blip r:embed="rId5">
            <a:extLst/>
          </a:blip>
          <a:stretch>
            <a:fillRect/>
          </a:stretch>
        </p:blipFill>
        <p:spPr>
          <a:xfrm>
            <a:off x="2107459" y="2538848"/>
            <a:ext cx="334426" cy="65826"/>
          </a:xfrm>
          <a:prstGeom prst="rect">
            <a:avLst/>
          </a:prstGeom>
          <a:ln w="12700">
            <a:miter lim="400000"/>
          </a:ln>
        </p:spPr>
      </p:pic>
      <p:pic>
        <p:nvPicPr>
          <p:cNvPr id="66" name="Google Shape;32;p5" descr="Google Shape;32;p5"/>
          <p:cNvPicPr>
            <a:picLocks noChangeAspect="1"/>
          </p:cNvPicPr>
          <p:nvPr/>
        </p:nvPicPr>
        <p:blipFill>
          <a:blip r:embed="rId5">
            <a:extLst/>
          </a:blip>
          <a:stretch>
            <a:fillRect/>
          </a:stretch>
        </p:blipFill>
        <p:spPr>
          <a:xfrm>
            <a:off x="4363534" y="2538848"/>
            <a:ext cx="334426" cy="65826"/>
          </a:xfrm>
          <a:prstGeom prst="rect">
            <a:avLst/>
          </a:prstGeom>
          <a:ln w="12700">
            <a:miter lim="400000"/>
          </a:ln>
        </p:spPr>
      </p:pic>
      <p:pic>
        <p:nvPicPr>
          <p:cNvPr id="67" name="Google Shape;33;p5" descr="Google Shape;33;p5"/>
          <p:cNvPicPr>
            <a:picLocks noChangeAspect="1"/>
          </p:cNvPicPr>
          <p:nvPr/>
        </p:nvPicPr>
        <p:blipFill>
          <a:blip r:embed="rId5">
            <a:extLst/>
          </a:blip>
          <a:stretch>
            <a:fillRect/>
          </a:stretch>
        </p:blipFill>
        <p:spPr>
          <a:xfrm>
            <a:off x="6627759" y="2538837"/>
            <a:ext cx="334426" cy="65826"/>
          </a:xfrm>
          <a:prstGeom prst="rect">
            <a:avLst/>
          </a:prstGeom>
          <a:ln w="12700">
            <a:miter lim="400000"/>
          </a:ln>
        </p:spPr>
      </p:pic>
      <p:pic>
        <p:nvPicPr>
          <p:cNvPr id="68" name="Google Shape;34;p5" descr="Google Shape;34;p5"/>
          <p:cNvPicPr>
            <a:picLocks noChangeAspect="1"/>
          </p:cNvPicPr>
          <p:nvPr/>
        </p:nvPicPr>
        <p:blipFill>
          <a:blip r:embed="rId6">
            <a:extLst/>
          </a:blip>
          <a:stretch>
            <a:fillRect/>
          </a:stretch>
        </p:blipFill>
        <p:spPr>
          <a:xfrm>
            <a:off x="2881249" y="1540324"/>
            <a:ext cx="1105501" cy="732950"/>
          </a:xfrm>
          <a:prstGeom prst="rect">
            <a:avLst/>
          </a:prstGeom>
          <a:ln w="12700">
            <a:miter lim="400000"/>
          </a:ln>
        </p:spPr>
      </p:pic>
      <p:pic>
        <p:nvPicPr>
          <p:cNvPr id="69" name="Google Shape;35;p5" descr="Google Shape;35;p5"/>
          <p:cNvPicPr>
            <a:picLocks noChangeAspect="1"/>
          </p:cNvPicPr>
          <p:nvPr/>
        </p:nvPicPr>
        <p:blipFill>
          <a:blip r:embed="rId7">
            <a:extLst/>
          </a:blip>
          <a:stretch>
            <a:fillRect/>
          </a:stretch>
        </p:blipFill>
        <p:spPr>
          <a:xfrm>
            <a:off x="5085612" y="1540324"/>
            <a:ext cx="1105501" cy="732950"/>
          </a:xfrm>
          <a:prstGeom prst="rect">
            <a:avLst/>
          </a:prstGeom>
          <a:ln w="12700">
            <a:miter lim="400000"/>
          </a:ln>
        </p:spPr>
      </p:pic>
      <p:pic>
        <p:nvPicPr>
          <p:cNvPr id="70" name="Google Shape;36;p5" descr="Google Shape;36;p5"/>
          <p:cNvPicPr>
            <a:picLocks noChangeAspect="1"/>
          </p:cNvPicPr>
          <p:nvPr/>
        </p:nvPicPr>
        <p:blipFill>
          <a:blip r:embed="rId8">
            <a:extLst/>
          </a:blip>
          <a:stretch>
            <a:fillRect/>
          </a:stretch>
        </p:blipFill>
        <p:spPr>
          <a:xfrm>
            <a:off x="7341675" y="1540324"/>
            <a:ext cx="1105501" cy="732950"/>
          </a:xfrm>
          <a:prstGeom prst="rect">
            <a:avLst/>
          </a:prstGeom>
          <a:ln w="12700">
            <a:miter lim="400000"/>
          </a:ln>
        </p:spPr>
      </p:pic>
      <p:pic>
        <p:nvPicPr>
          <p:cNvPr id="71" name="Google Shape;37;p5" descr="Google Shape;37;p5"/>
          <p:cNvPicPr>
            <a:picLocks noChangeAspect="1"/>
          </p:cNvPicPr>
          <p:nvPr/>
        </p:nvPicPr>
        <p:blipFill>
          <a:blip r:embed="rId4">
            <a:extLst/>
          </a:blip>
          <a:stretch>
            <a:fillRect/>
          </a:stretch>
        </p:blipFill>
        <p:spPr>
          <a:xfrm>
            <a:off x="3365344" y="2441350"/>
            <a:ext cx="137326" cy="130401"/>
          </a:xfrm>
          <a:prstGeom prst="rect">
            <a:avLst/>
          </a:prstGeom>
          <a:ln w="12700">
            <a:miter lim="400000"/>
          </a:ln>
        </p:spPr>
      </p:pic>
      <p:pic>
        <p:nvPicPr>
          <p:cNvPr id="72" name="Google Shape;38;p5" descr="Google Shape;38;p5"/>
          <p:cNvPicPr>
            <a:picLocks noChangeAspect="1"/>
          </p:cNvPicPr>
          <p:nvPr/>
        </p:nvPicPr>
        <p:blipFill>
          <a:blip r:embed="rId4">
            <a:extLst/>
          </a:blip>
          <a:stretch>
            <a:fillRect/>
          </a:stretch>
        </p:blipFill>
        <p:spPr>
          <a:xfrm>
            <a:off x="5594194" y="2441350"/>
            <a:ext cx="137326" cy="130401"/>
          </a:xfrm>
          <a:prstGeom prst="rect">
            <a:avLst/>
          </a:prstGeom>
          <a:ln w="12700">
            <a:miter lim="400000"/>
          </a:ln>
        </p:spPr>
      </p:pic>
      <p:pic>
        <p:nvPicPr>
          <p:cNvPr id="73" name="Google Shape;39;p5" descr="Google Shape;39;p5"/>
          <p:cNvPicPr>
            <a:picLocks noChangeAspect="1"/>
          </p:cNvPicPr>
          <p:nvPr/>
        </p:nvPicPr>
        <p:blipFill>
          <a:blip r:embed="rId4">
            <a:extLst/>
          </a:blip>
          <a:stretch>
            <a:fillRect/>
          </a:stretch>
        </p:blipFill>
        <p:spPr>
          <a:xfrm>
            <a:off x="5594194" y="3426524"/>
            <a:ext cx="137326" cy="130401"/>
          </a:xfrm>
          <a:prstGeom prst="rect">
            <a:avLst/>
          </a:prstGeom>
          <a:ln w="12700">
            <a:miter lim="400000"/>
          </a:ln>
        </p:spPr>
      </p:pic>
      <p:pic>
        <p:nvPicPr>
          <p:cNvPr id="74" name="Google Shape;40;p5" descr="Google Shape;40;p5"/>
          <p:cNvPicPr>
            <a:picLocks noChangeAspect="1"/>
          </p:cNvPicPr>
          <p:nvPr/>
        </p:nvPicPr>
        <p:blipFill>
          <a:blip r:embed="rId4">
            <a:extLst/>
          </a:blip>
          <a:stretch>
            <a:fillRect/>
          </a:stretch>
        </p:blipFill>
        <p:spPr>
          <a:xfrm>
            <a:off x="7803794" y="2441350"/>
            <a:ext cx="137326" cy="130401"/>
          </a:xfrm>
          <a:prstGeom prst="rect">
            <a:avLst/>
          </a:prstGeom>
          <a:ln w="12700">
            <a:miter lim="400000"/>
          </a:ln>
        </p:spPr>
      </p:pic>
      <p:sp>
        <p:nvSpPr>
          <p:cNvPr id="75" name="Google Shape;41;p5"/>
          <p:cNvSpPr/>
          <p:nvPr/>
        </p:nvSpPr>
        <p:spPr>
          <a:xfrm>
            <a:off x="3255850" y="774824"/>
            <a:ext cx="300901" cy="300901"/>
          </a:xfrm>
          <a:prstGeom prst="ellipse">
            <a:avLst/>
          </a:prstGeom>
          <a:solidFill>
            <a:srgbClr val="EEEEEE"/>
          </a:solidFill>
          <a:ln>
            <a:solidFill>
              <a:schemeClr val="accent2">
                <a:lumOff val="21764"/>
              </a:schemeClr>
            </a:solidFill>
          </a:ln>
        </p:spPr>
        <p:txBody>
          <a:bodyPr lIns="45719" rIns="45719" anchor="ctr"/>
          <a:lstStyle/>
          <a:p>
            <a:pPr algn="ctr" defTabSz="914400">
              <a:lnSpc>
                <a:spcPct val="100000"/>
              </a:lnSpc>
              <a:spcBef>
                <a:spcPts val="0"/>
              </a:spcBef>
              <a:defRPr sz="1400">
                <a:solidFill>
                  <a:srgbClr val="000000"/>
                </a:solidFill>
                <a:latin typeface="+mj-lt"/>
                <a:ea typeface="+mj-ea"/>
                <a:cs typeface="+mj-cs"/>
                <a:sym typeface="Arial"/>
              </a:defRPr>
            </a:pPr>
          </a:p>
        </p:txBody>
      </p:sp>
      <p:sp>
        <p:nvSpPr>
          <p:cNvPr id="76" name="Google Shape;42;p5"/>
          <p:cNvSpPr txBox="1"/>
          <p:nvPr/>
        </p:nvSpPr>
        <p:spPr>
          <a:xfrm>
            <a:off x="3277625" y="755924"/>
            <a:ext cx="334501" cy="347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
                <a:solidFill>
                  <a:srgbClr val="16394D"/>
                </a:solidFill>
                <a:latin typeface="IBM Plex Serif Medium"/>
                <a:ea typeface="IBM Plex Serif Medium"/>
                <a:cs typeface="IBM Plex Serif Medium"/>
                <a:sym typeface="IBM Plex Serif Medium"/>
              </a:defRPr>
            </a:lvl1pPr>
          </a:lstStyle>
          <a:p>
            <a:pPr/>
            <a:r>
              <a:t>2</a:t>
            </a:r>
          </a:p>
        </p:txBody>
      </p:sp>
      <p:sp>
        <p:nvSpPr>
          <p:cNvPr id="77" name="Google Shape;43;p5"/>
          <p:cNvSpPr/>
          <p:nvPr/>
        </p:nvSpPr>
        <p:spPr>
          <a:xfrm>
            <a:off x="5488013" y="774824"/>
            <a:ext cx="300901" cy="300901"/>
          </a:xfrm>
          <a:prstGeom prst="ellipse">
            <a:avLst/>
          </a:prstGeom>
          <a:solidFill>
            <a:srgbClr val="EEEEEE"/>
          </a:solidFill>
          <a:ln>
            <a:solidFill>
              <a:schemeClr val="accent2">
                <a:lumOff val="21764"/>
              </a:schemeClr>
            </a:solidFill>
          </a:ln>
        </p:spPr>
        <p:txBody>
          <a:bodyPr lIns="45719" rIns="45719" anchor="ctr"/>
          <a:lstStyle/>
          <a:p>
            <a:pPr algn="ctr" defTabSz="914400">
              <a:lnSpc>
                <a:spcPct val="100000"/>
              </a:lnSpc>
              <a:spcBef>
                <a:spcPts val="0"/>
              </a:spcBef>
              <a:defRPr sz="1400">
                <a:solidFill>
                  <a:srgbClr val="000000"/>
                </a:solidFill>
                <a:latin typeface="+mj-lt"/>
                <a:ea typeface="+mj-ea"/>
                <a:cs typeface="+mj-cs"/>
                <a:sym typeface="Arial"/>
              </a:defRPr>
            </a:pPr>
          </a:p>
        </p:txBody>
      </p:sp>
      <p:sp>
        <p:nvSpPr>
          <p:cNvPr id="78" name="Google Shape;44;p5"/>
          <p:cNvSpPr txBox="1"/>
          <p:nvPr/>
        </p:nvSpPr>
        <p:spPr>
          <a:xfrm>
            <a:off x="5509788" y="755924"/>
            <a:ext cx="334501" cy="347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
                <a:solidFill>
                  <a:srgbClr val="16394D"/>
                </a:solidFill>
                <a:latin typeface="IBM Plex Serif Medium"/>
                <a:ea typeface="IBM Plex Serif Medium"/>
                <a:cs typeface="IBM Plex Serif Medium"/>
                <a:sym typeface="IBM Plex Serif Medium"/>
              </a:defRPr>
            </a:lvl1pPr>
          </a:lstStyle>
          <a:p>
            <a:pPr/>
            <a:r>
              <a:t>3</a:t>
            </a:r>
          </a:p>
        </p:txBody>
      </p:sp>
      <p:sp>
        <p:nvSpPr>
          <p:cNvPr id="79" name="Google Shape;45;p5"/>
          <p:cNvSpPr/>
          <p:nvPr/>
        </p:nvSpPr>
        <p:spPr>
          <a:xfrm>
            <a:off x="7713563" y="774824"/>
            <a:ext cx="300901" cy="300901"/>
          </a:xfrm>
          <a:prstGeom prst="ellipse">
            <a:avLst/>
          </a:prstGeom>
          <a:solidFill>
            <a:srgbClr val="EEEEEE"/>
          </a:solidFill>
          <a:ln>
            <a:solidFill>
              <a:schemeClr val="accent2">
                <a:lumOff val="21764"/>
              </a:schemeClr>
            </a:solidFill>
          </a:ln>
        </p:spPr>
        <p:txBody>
          <a:bodyPr lIns="45719" rIns="45719" anchor="ctr"/>
          <a:lstStyle/>
          <a:p>
            <a:pPr algn="ctr" defTabSz="914400">
              <a:lnSpc>
                <a:spcPct val="100000"/>
              </a:lnSpc>
              <a:spcBef>
                <a:spcPts val="0"/>
              </a:spcBef>
              <a:defRPr sz="1400">
                <a:solidFill>
                  <a:srgbClr val="000000"/>
                </a:solidFill>
                <a:latin typeface="+mj-lt"/>
                <a:ea typeface="+mj-ea"/>
                <a:cs typeface="+mj-cs"/>
                <a:sym typeface="Arial"/>
              </a:defRPr>
            </a:pPr>
          </a:p>
        </p:txBody>
      </p:sp>
      <p:sp>
        <p:nvSpPr>
          <p:cNvPr id="80" name="Google Shape;46;p5"/>
          <p:cNvSpPr txBox="1"/>
          <p:nvPr/>
        </p:nvSpPr>
        <p:spPr>
          <a:xfrm>
            <a:off x="7735337" y="755924"/>
            <a:ext cx="334501" cy="347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
                <a:solidFill>
                  <a:srgbClr val="16394D"/>
                </a:solidFill>
                <a:latin typeface="IBM Plex Serif Medium"/>
                <a:ea typeface="IBM Plex Serif Medium"/>
                <a:cs typeface="IBM Plex Serif Medium"/>
                <a:sym typeface="IBM Plex Serif Medium"/>
              </a:defRPr>
            </a:lvl1pPr>
          </a:lstStyle>
          <a:p>
            <a:pPr/>
            <a:r>
              <a:t>4</a:t>
            </a:r>
          </a:p>
        </p:txBody>
      </p:sp>
      <p:sp>
        <p:nvSpPr>
          <p:cNvPr id="81" name="Titeltext"/>
          <p:cNvSpPr txBox="1"/>
          <p:nvPr>
            <p:ph type="title"/>
          </p:nvPr>
        </p:nvSpPr>
        <p:spPr>
          <a:xfrm>
            <a:off x="363724" y="129350"/>
            <a:ext cx="2273701" cy="456000"/>
          </a:xfrm>
          <a:prstGeom prst="rect">
            <a:avLst/>
          </a:prstGeom>
        </p:spPr>
        <p:txBody>
          <a:bodyPr lIns="91424" tIns="91424" rIns="91424" bIns="91424" anchor="t">
            <a:normAutofit fontScale="100000" lnSpcReduction="0"/>
          </a:bodyPr>
          <a:lstStyle>
            <a:lvl1pPr>
              <a:defRPr sz="1200">
                <a:solidFill>
                  <a:srgbClr val="16394D"/>
                </a:solidFill>
                <a:latin typeface="IBM Plex Serif"/>
                <a:ea typeface="IBM Plex Serif"/>
                <a:cs typeface="IBM Plex Serif"/>
                <a:sym typeface="IBM Plex Serif"/>
              </a:defRPr>
            </a:lvl1pPr>
          </a:lstStyle>
          <a:p>
            <a:pPr/>
            <a:r>
              <a:t>Titeltext</a:t>
            </a:r>
          </a:p>
        </p:txBody>
      </p:sp>
      <p:sp>
        <p:nvSpPr>
          <p:cNvPr id="82" name="Google Shape;54;p5"/>
          <p:cNvSpPr txBox="1"/>
          <p:nvPr/>
        </p:nvSpPr>
        <p:spPr>
          <a:xfrm>
            <a:off x="799399" y="1077675"/>
            <a:ext cx="811502" cy="347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
                <a:latin typeface="IBM Plex Serif Light"/>
                <a:ea typeface="IBM Plex Serif Light"/>
                <a:cs typeface="IBM Plex Serif Light"/>
                <a:sym typeface="IBM Plex Serif Light"/>
              </a:defRPr>
            </a:lvl1pPr>
          </a:lstStyle>
          <a:p>
            <a:pPr/>
            <a:r>
              <a:t>ANALYSE</a:t>
            </a:r>
          </a:p>
        </p:txBody>
      </p:sp>
      <p:sp>
        <p:nvSpPr>
          <p:cNvPr id="83" name="Google Shape;55;p5"/>
          <p:cNvSpPr txBox="1"/>
          <p:nvPr/>
        </p:nvSpPr>
        <p:spPr>
          <a:xfrm>
            <a:off x="2911425" y="1077675"/>
            <a:ext cx="1105500" cy="347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
                <a:latin typeface="IBM Plex Serif Light"/>
                <a:ea typeface="IBM Plex Serif Light"/>
                <a:cs typeface="IBM Plex Serif Light"/>
                <a:sym typeface="IBM Plex Serif Light"/>
              </a:defRPr>
            </a:lvl1pPr>
          </a:lstStyle>
          <a:p>
            <a:pPr/>
            <a:r>
              <a:t>BEURTEILUNG</a:t>
            </a:r>
          </a:p>
        </p:txBody>
      </p:sp>
      <p:sp>
        <p:nvSpPr>
          <p:cNvPr id="84" name="Google Shape;56;p5"/>
          <p:cNvSpPr txBox="1"/>
          <p:nvPr/>
        </p:nvSpPr>
        <p:spPr>
          <a:xfrm>
            <a:off x="5153874" y="1077675"/>
            <a:ext cx="1105501" cy="347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
                <a:latin typeface="IBM Plex Serif Light"/>
                <a:ea typeface="IBM Plex Serif Light"/>
                <a:cs typeface="IBM Plex Serif Light"/>
                <a:sym typeface="IBM Plex Serif Light"/>
              </a:defRPr>
            </a:lvl1pPr>
          </a:lstStyle>
          <a:p>
            <a:pPr/>
            <a:r>
              <a:t>BEWERTUNG</a:t>
            </a:r>
          </a:p>
        </p:txBody>
      </p:sp>
      <p:sp>
        <p:nvSpPr>
          <p:cNvPr id="85" name="Google Shape;57;p5"/>
          <p:cNvSpPr txBox="1"/>
          <p:nvPr/>
        </p:nvSpPr>
        <p:spPr>
          <a:xfrm>
            <a:off x="7396325" y="1077675"/>
            <a:ext cx="1105501" cy="347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
                <a:latin typeface="IBM Plex Serif Light"/>
                <a:ea typeface="IBM Plex Serif Light"/>
                <a:cs typeface="IBM Plex Serif Light"/>
                <a:sym typeface="IBM Plex Serif Light"/>
              </a:defRPr>
            </a:lvl1pPr>
          </a:lstStyle>
          <a:p>
            <a:pPr/>
            <a:r>
              <a:t>UMSETZUNG</a:t>
            </a:r>
          </a:p>
        </p:txBody>
      </p:sp>
      <p:sp>
        <p:nvSpPr>
          <p:cNvPr id="86"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2">
    <p:spTree>
      <p:nvGrpSpPr>
        <p:cNvPr id="1" name=""/>
        <p:cNvGrpSpPr/>
        <p:nvPr/>
      </p:nvGrpSpPr>
      <p:grpSpPr>
        <a:xfrm>
          <a:off x="0" y="0"/>
          <a:ext cx="0" cy="0"/>
          <a:chOff x="0" y="0"/>
          <a:chExt cx="0" cy="0"/>
        </a:xfrm>
      </p:grpSpPr>
      <p:pic>
        <p:nvPicPr>
          <p:cNvPr id="93" name="Google Shape;6;p1" descr="Google Shape;6;p1"/>
          <p:cNvPicPr>
            <a:picLocks noChangeAspect="1"/>
          </p:cNvPicPr>
          <p:nvPr/>
        </p:nvPicPr>
        <p:blipFill>
          <a:blip r:embed="rId2">
            <a:extLst/>
          </a:blip>
          <a:stretch>
            <a:fillRect/>
          </a:stretch>
        </p:blipFill>
        <p:spPr>
          <a:xfrm>
            <a:off x="505600" y="4845175"/>
            <a:ext cx="630201" cy="206451"/>
          </a:xfrm>
          <a:prstGeom prst="rect">
            <a:avLst/>
          </a:prstGeom>
          <a:ln w="12700">
            <a:miter lim="400000"/>
          </a:ln>
        </p:spPr>
      </p:pic>
      <p:sp>
        <p:nvSpPr>
          <p:cNvPr id="94" name="Google Shape;7;p1"/>
          <p:cNvSpPr txBox="1"/>
          <p:nvPr/>
        </p:nvSpPr>
        <p:spPr>
          <a:xfrm>
            <a:off x="1398375" y="4809949"/>
            <a:ext cx="7305900" cy="284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600">
                <a:solidFill>
                  <a:srgbClr val="16394D"/>
                </a:solidFill>
                <a:latin typeface="IBM Plex Serif Medium"/>
                <a:ea typeface="IBM Plex Serif Medium"/>
                <a:cs typeface="IBM Plex Serif Medium"/>
                <a:sym typeface="IBM Plex Serif Medium"/>
              </a:defRPr>
            </a:pPr>
            <a:r>
              <a:t>miso consulting GmbH</a:t>
            </a:r>
            <a:r>
              <a:rPr>
                <a:latin typeface="IBM Plex Serif Light"/>
                <a:ea typeface="IBM Plex Serif Light"/>
                <a:cs typeface="IBM Plex Serif Light"/>
                <a:sym typeface="IBM Plex Serif Light"/>
              </a:rPr>
              <a:t>  ·  Grünwalder Weg 34  ·  82041 Oberhaching  ·  hallo@aumentovalue.com  ·  www.aumentovalue.com</a:t>
            </a:r>
          </a:p>
        </p:txBody>
      </p:sp>
      <p:sp>
        <p:nvSpPr>
          <p:cNvPr id="95" name="Google Shape;59;p6"/>
          <p:cNvSpPr/>
          <p:nvPr/>
        </p:nvSpPr>
        <p:spPr>
          <a:xfrm>
            <a:off x="-1" y="-1"/>
            <a:ext cx="3369002" cy="4778702"/>
          </a:xfrm>
          <a:prstGeom prst="rect">
            <a:avLst/>
          </a:prstGeom>
          <a:solidFill>
            <a:srgbClr val="16394D"/>
          </a:solidFill>
          <a:ln w="12700">
            <a:miter lim="400000"/>
          </a:ln>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96" name="Google Shape;60;p6"/>
          <p:cNvSpPr/>
          <p:nvPr/>
        </p:nvSpPr>
        <p:spPr>
          <a:xfrm>
            <a:off x="3369050" y="-1"/>
            <a:ext cx="5774701" cy="4778702"/>
          </a:xfrm>
          <a:prstGeom prst="rect">
            <a:avLst/>
          </a:prstGeom>
          <a:solidFill>
            <a:srgbClr val="EDF0F7"/>
          </a:solidFill>
          <a:ln w="12700">
            <a:miter lim="400000"/>
          </a:ln>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pic>
        <p:nvPicPr>
          <p:cNvPr id="97" name="Google Shape;61;p6" descr="Google Shape;61;p6"/>
          <p:cNvPicPr>
            <a:picLocks noChangeAspect="1"/>
          </p:cNvPicPr>
          <p:nvPr/>
        </p:nvPicPr>
        <p:blipFill>
          <a:blip r:embed="rId3">
            <a:extLst/>
          </a:blip>
          <a:stretch>
            <a:fillRect/>
          </a:stretch>
        </p:blipFill>
        <p:spPr>
          <a:xfrm>
            <a:off x="1597474" y="506150"/>
            <a:ext cx="3548776" cy="3548775"/>
          </a:xfrm>
          <a:prstGeom prst="rect">
            <a:avLst/>
          </a:prstGeom>
          <a:ln w="12700">
            <a:miter lim="400000"/>
          </a:ln>
        </p:spPr>
      </p:pic>
      <p:pic>
        <p:nvPicPr>
          <p:cNvPr id="98" name="Google Shape;62;p6" descr="Google Shape;62;p6"/>
          <p:cNvPicPr>
            <a:picLocks noChangeAspect="1"/>
          </p:cNvPicPr>
          <p:nvPr/>
        </p:nvPicPr>
        <p:blipFill>
          <a:blip r:embed="rId2">
            <a:extLst/>
          </a:blip>
          <a:stretch>
            <a:fillRect/>
          </a:stretch>
        </p:blipFill>
        <p:spPr>
          <a:xfrm>
            <a:off x="7630875" y="176899"/>
            <a:ext cx="1246391" cy="408301"/>
          </a:xfrm>
          <a:prstGeom prst="rect">
            <a:avLst/>
          </a:prstGeom>
          <a:ln w="12700">
            <a:miter lim="400000"/>
          </a:ln>
        </p:spPr>
      </p:pic>
      <p:sp>
        <p:nvSpPr>
          <p:cNvPr id="99" name="Titeltext"/>
          <p:cNvSpPr txBox="1"/>
          <p:nvPr>
            <p:ph type="title"/>
          </p:nvPr>
        </p:nvSpPr>
        <p:spPr>
          <a:xfrm>
            <a:off x="5536774" y="1765175"/>
            <a:ext cx="3340501" cy="1428301"/>
          </a:xfrm>
          <a:prstGeom prst="rect">
            <a:avLst/>
          </a:prstGeom>
        </p:spPr>
        <p:txBody>
          <a:bodyPr lIns="91424" tIns="91424" rIns="91424" bIns="91424" anchor="t">
            <a:normAutofit fontScale="100000" lnSpcReduction="0"/>
          </a:bodyPr>
          <a:lstStyle>
            <a:lvl1pPr>
              <a:defRPr sz="2000">
                <a:solidFill>
                  <a:srgbClr val="16394D"/>
                </a:solidFill>
                <a:latin typeface="IBM Plex Serif"/>
                <a:ea typeface="IBM Plex Serif"/>
                <a:cs typeface="IBM Plex Serif"/>
                <a:sym typeface="IBM Plex Serif"/>
              </a:defRPr>
            </a:lvl1pPr>
          </a:lstStyle>
          <a:p>
            <a:pPr/>
            <a:r>
              <a:t>Titeltext</a:t>
            </a:r>
          </a:p>
        </p:txBody>
      </p:sp>
      <p:sp>
        <p:nvSpPr>
          <p:cNvPr id="10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3">
    <p:spTree>
      <p:nvGrpSpPr>
        <p:cNvPr id="1" name=""/>
        <p:cNvGrpSpPr/>
        <p:nvPr/>
      </p:nvGrpSpPr>
      <p:grpSpPr>
        <a:xfrm>
          <a:off x="0" y="0"/>
          <a:ext cx="0" cy="0"/>
          <a:chOff x="0" y="0"/>
          <a:chExt cx="0" cy="0"/>
        </a:xfrm>
      </p:grpSpPr>
      <p:pic>
        <p:nvPicPr>
          <p:cNvPr id="107" name="Google Shape;6;p1" descr="Google Shape;6;p1"/>
          <p:cNvPicPr>
            <a:picLocks noChangeAspect="1"/>
          </p:cNvPicPr>
          <p:nvPr/>
        </p:nvPicPr>
        <p:blipFill>
          <a:blip r:embed="rId2">
            <a:extLst/>
          </a:blip>
          <a:stretch>
            <a:fillRect/>
          </a:stretch>
        </p:blipFill>
        <p:spPr>
          <a:xfrm>
            <a:off x="505600" y="4845175"/>
            <a:ext cx="630201" cy="206451"/>
          </a:xfrm>
          <a:prstGeom prst="rect">
            <a:avLst/>
          </a:prstGeom>
          <a:ln w="12700">
            <a:miter lim="400000"/>
          </a:ln>
        </p:spPr>
      </p:pic>
      <p:sp>
        <p:nvSpPr>
          <p:cNvPr id="108" name="Google Shape;7;p1"/>
          <p:cNvSpPr txBox="1"/>
          <p:nvPr/>
        </p:nvSpPr>
        <p:spPr>
          <a:xfrm>
            <a:off x="1398375" y="4809949"/>
            <a:ext cx="7305900" cy="284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600">
                <a:solidFill>
                  <a:srgbClr val="16394D"/>
                </a:solidFill>
                <a:latin typeface="IBM Plex Serif Medium"/>
                <a:ea typeface="IBM Plex Serif Medium"/>
                <a:cs typeface="IBM Plex Serif Medium"/>
                <a:sym typeface="IBM Plex Serif Medium"/>
              </a:defRPr>
            </a:pPr>
            <a:r>
              <a:t>miso consulting GmbH</a:t>
            </a:r>
            <a:r>
              <a:rPr>
                <a:latin typeface="IBM Plex Serif Light"/>
                <a:ea typeface="IBM Plex Serif Light"/>
                <a:cs typeface="IBM Plex Serif Light"/>
                <a:sym typeface="IBM Plex Serif Light"/>
              </a:rPr>
              <a:t>  ·  Grünwalder Weg 34  ·  82041 Oberhaching  ·  hallo@aumentovalue.com  ·  www.aumentovalue.com</a:t>
            </a:r>
          </a:p>
        </p:txBody>
      </p:sp>
      <p:sp>
        <p:nvSpPr>
          <p:cNvPr id="109" name="Google Shape;65;p7"/>
          <p:cNvSpPr/>
          <p:nvPr/>
        </p:nvSpPr>
        <p:spPr>
          <a:xfrm>
            <a:off x="-1" y="-1"/>
            <a:ext cx="3369002" cy="4778702"/>
          </a:xfrm>
          <a:prstGeom prst="rect">
            <a:avLst/>
          </a:prstGeom>
          <a:solidFill>
            <a:srgbClr val="FFB2B5"/>
          </a:solidFill>
          <a:ln w="12700">
            <a:miter lim="400000"/>
          </a:ln>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110" name="Google Shape;66;p7"/>
          <p:cNvSpPr/>
          <p:nvPr/>
        </p:nvSpPr>
        <p:spPr>
          <a:xfrm>
            <a:off x="3369050" y="-1"/>
            <a:ext cx="5774701" cy="4778702"/>
          </a:xfrm>
          <a:prstGeom prst="rect">
            <a:avLst/>
          </a:prstGeom>
          <a:solidFill>
            <a:srgbClr val="EDF0F7"/>
          </a:solidFill>
          <a:ln w="12700">
            <a:miter lim="400000"/>
          </a:ln>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pic>
        <p:nvPicPr>
          <p:cNvPr id="111" name="Google Shape;67;p7" descr="Google Shape;67;p7"/>
          <p:cNvPicPr>
            <a:picLocks noChangeAspect="1"/>
          </p:cNvPicPr>
          <p:nvPr/>
        </p:nvPicPr>
        <p:blipFill>
          <a:blip r:embed="rId2">
            <a:extLst/>
          </a:blip>
          <a:stretch>
            <a:fillRect/>
          </a:stretch>
        </p:blipFill>
        <p:spPr>
          <a:xfrm>
            <a:off x="7630875" y="176899"/>
            <a:ext cx="1246391" cy="408301"/>
          </a:xfrm>
          <a:prstGeom prst="rect">
            <a:avLst/>
          </a:prstGeom>
          <a:ln w="12700">
            <a:miter lim="400000"/>
          </a:ln>
        </p:spPr>
      </p:pic>
      <p:sp>
        <p:nvSpPr>
          <p:cNvPr id="112" name="Google Shape;68;p7"/>
          <p:cNvSpPr/>
          <p:nvPr/>
        </p:nvSpPr>
        <p:spPr>
          <a:xfrm>
            <a:off x="363800" y="2016399"/>
            <a:ext cx="2471100" cy="1"/>
          </a:xfrm>
          <a:prstGeom prst="line">
            <a:avLst/>
          </a:prstGeom>
          <a:ln>
            <a:solidFill>
              <a:srgbClr val="16394D"/>
            </a:solidFill>
          </a:ln>
        </p:spPr>
        <p:txBody>
          <a:bodyPr lIns="45719" rIns="45719"/>
          <a:lstStyle/>
          <a:p>
            <a:pPr defTabSz="914400">
              <a:lnSpc>
                <a:spcPct val="100000"/>
              </a:lnSpc>
              <a:spcBef>
                <a:spcPts val="0"/>
              </a:spcBef>
              <a:defRPr sz="1400">
                <a:solidFill>
                  <a:srgbClr val="000000"/>
                </a:solidFill>
                <a:latin typeface="+mj-lt"/>
                <a:ea typeface="+mj-ea"/>
                <a:cs typeface="+mj-cs"/>
                <a:sym typeface="Arial"/>
              </a:defRPr>
            </a:pPr>
          </a:p>
        </p:txBody>
      </p:sp>
      <p:sp>
        <p:nvSpPr>
          <p:cNvPr id="113" name="Google Shape;69;p7"/>
          <p:cNvSpPr/>
          <p:nvPr/>
        </p:nvSpPr>
        <p:spPr>
          <a:xfrm>
            <a:off x="363800" y="3118774"/>
            <a:ext cx="2471100" cy="1"/>
          </a:xfrm>
          <a:prstGeom prst="line">
            <a:avLst/>
          </a:prstGeom>
          <a:ln>
            <a:solidFill>
              <a:srgbClr val="16394D"/>
            </a:solidFill>
          </a:ln>
        </p:spPr>
        <p:txBody>
          <a:bodyPr lIns="45719" rIns="45719"/>
          <a:lstStyle/>
          <a:p>
            <a:pPr defTabSz="914400">
              <a:lnSpc>
                <a:spcPct val="100000"/>
              </a:lnSpc>
              <a:spcBef>
                <a:spcPts val="0"/>
              </a:spcBef>
              <a:defRPr sz="1400">
                <a:solidFill>
                  <a:srgbClr val="000000"/>
                </a:solidFill>
                <a:latin typeface="+mj-lt"/>
                <a:ea typeface="+mj-ea"/>
                <a:cs typeface="+mj-cs"/>
                <a:sym typeface="Arial"/>
              </a:defRPr>
            </a:pPr>
          </a:p>
        </p:txBody>
      </p:sp>
      <p:sp>
        <p:nvSpPr>
          <p:cNvPr id="114" name="Titeltext"/>
          <p:cNvSpPr txBox="1"/>
          <p:nvPr>
            <p:ph type="title"/>
          </p:nvPr>
        </p:nvSpPr>
        <p:spPr>
          <a:xfrm>
            <a:off x="363800" y="394850"/>
            <a:ext cx="2065501" cy="268800"/>
          </a:xfrm>
          <a:prstGeom prst="rect">
            <a:avLst/>
          </a:prstGeom>
        </p:spPr>
        <p:txBody>
          <a:bodyPr lIns="91424" tIns="91424" rIns="91424" bIns="91424" anchor="t">
            <a:normAutofit fontScale="100000" lnSpcReduction="0"/>
          </a:bodyPr>
          <a:lstStyle>
            <a:lvl1pPr>
              <a:defRPr sz="1200">
                <a:solidFill>
                  <a:srgbClr val="16394D"/>
                </a:solidFill>
                <a:latin typeface="+mn-lt"/>
                <a:ea typeface="+mn-ea"/>
                <a:cs typeface="+mn-cs"/>
                <a:sym typeface="Helvetica Neue Light"/>
              </a:defRPr>
            </a:lvl1pPr>
          </a:lstStyle>
          <a:p>
            <a:pPr/>
            <a:r>
              <a:t>Titeltext</a:t>
            </a:r>
          </a:p>
        </p:txBody>
      </p:sp>
      <p:sp>
        <p:nvSpPr>
          <p:cNvPr id="11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4">
    <p:spTree>
      <p:nvGrpSpPr>
        <p:cNvPr id="1" name=""/>
        <p:cNvGrpSpPr/>
        <p:nvPr/>
      </p:nvGrpSpPr>
      <p:grpSpPr>
        <a:xfrm>
          <a:off x="0" y="0"/>
          <a:ext cx="0" cy="0"/>
          <a:chOff x="0" y="0"/>
          <a:chExt cx="0" cy="0"/>
        </a:xfrm>
      </p:grpSpPr>
      <p:pic>
        <p:nvPicPr>
          <p:cNvPr id="122" name="Google Shape;6;p1" descr="Google Shape;6;p1"/>
          <p:cNvPicPr>
            <a:picLocks noChangeAspect="1"/>
          </p:cNvPicPr>
          <p:nvPr/>
        </p:nvPicPr>
        <p:blipFill>
          <a:blip r:embed="rId2">
            <a:extLst/>
          </a:blip>
          <a:stretch>
            <a:fillRect/>
          </a:stretch>
        </p:blipFill>
        <p:spPr>
          <a:xfrm>
            <a:off x="505600" y="4845175"/>
            <a:ext cx="630201" cy="206451"/>
          </a:xfrm>
          <a:prstGeom prst="rect">
            <a:avLst/>
          </a:prstGeom>
          <a:ln w="12700">
            <a:miter lim="400000"/>
          </a:ln>
        </p:spPr>
      </p:pic>
      <p:sp>
        <p:nvSpPr>
          <p:cNvPr id="123" name="Google Shape;7;p1"/>
          <p:cNvSpPr txBox="1"/>
          <p:nvPr/>
        </p:nvSpPr>
        <p:spPr>
          <a:xfrm>
            <a:off x="1398375" y="4809949"/>
            <a:ext cx="7305900" cy="284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600">
                <a:solidFill>
                  <a:srgbClr val="16394D"/>
                </a:solidFill>
                <a:latin typeface="IBM Plex Serif Medium"/>
                <a:ea typeface="IBM Plex Serif Medium"/>
                <a:cs typeface="IBM Plex Serif Medium"/>
                <a:sym typeface="IBM Plex Serif Medium"/>
              </a:defRPr>
            </a:pPr>
            <a:r>
              <a:t>miso consulting GmbH</a:t>
            </a:r>
            <a:r>
              <a:rPr>
                <a:latin typeface="IBM Plex Serif Light"/>
                <a:ea typeface="IBM Plex Serif Light"/>
                <a:cs typeface="IBM Plex Serif Light"/>
                <a:sym typeface="IBM Plex Serif Light"/>
              </a:rPr>
              <a:t>  ·  Grünwalder Weg 34  ·  82041 Oberhaching  ·  hallo@aumentovalue.com  ·  www.aumentovalue.com</a:t>
            </a:r>
          </a:p>
        </p:txBody>
      </p:sp>
      <p:pic>
        <p:nvPicPr>
          <p:cNvPr id="124" name="Google Shape;83;p8" descr="Google Shape;83;p8"/>
          <p:cNvPicPr>
            <a:picLocks noChangeAspect="1"/>
          </p:cNvPicPr>
          <p:nvPr/>
        </p:nvPicPr>
        <p:blipFill>
          <a:blip r:embed="rId2">
            <a:extLst/>
          </a:blip>
          <a:stretch>
            <a:fillRect/>
          </a:stretch>
        </p:blipFill>
        <p:spPr>
          <a:xfrm>
            <a:off x="7630875" y="176899"/>
            <a:ext cx="1246391" cy="408301"/>
          </a:xfrm>
          <a:prstGeom prst="rect">
            <a:avLst/>
          </a:prstGeom>
          <a:ln w="12700">
            <a:miter lim="400000"/>
          </a:ln>
        </p:spPr>
      </p:pic>
      <p:pic>
        <p:nvPicPr>
          <p:cNvPr id="125" name="Google Shape;84;p8" descr="Google Shape;84;p8"/>
          <p:cNvPicPr>
            <a:picLocks noChangeAspect="1"/>
          </p:cNvPicPr>
          <p:nvPr/>
        </p:nvPicPr>
        <p:blipFill>
          <a:blip r:embed="rId3">
            <a:extLst/>
          </a:blip>
          <a:stretch>
            <a:fillRect/>
          </a:stretch>
        </p:blipFill>
        <p:spPr>
          <a:xfrm>
            <a:off x="4679999" y="925275"/>
            <a:ext cx="1620001" cy="2151464"/>
          </a:xfrm>
          <a:prstGeom prst="rect">
            <a:avLst/>
          </a:prstGeom>
          <a:ln w="12700">
            <a:miter lim="400000"/>
          </a:ln>
        </p:spPr>
      </p:pic>
      <p:pic>
        <p:nvPicPr>
          <p:cNvPr id="126" name="Google Shape;85;p8" descr="Google Shape;85;p8"/>
          <p:cNvPicPr>
            <a:picLocks noChangeAspect="1"/>
          </p:cNvPicPr>
          <p:nvPr/>
        </p:nvPicPr>
        <p:blipFill>
          <a:blip r:embed="rId4">
            <a:extLst/>
          </a:blip>
          <a:stretch>
            <a:fillRect/>
          </a:stretch>
        </p:blipFill>
        <p:spPr>
          <a:xfrm>
            <a:off x="6650325" y="925275"/>
            <a:ext cx="1620001" cy="2151464"/>
          </a:xfrm>
          <a:prstGeom prst="rect">
            <a:avLst/>
          </a:prstGeom>
          <a:ln w="12700">
            <a:miter lim="400000"/>
          </a:ln>
        </p:spPr>
      </p:pic>
      <p:sp>
        <p:nvSpPr>
          <p:cNvPr id="127" name="Titeltext"/>
          <p:cNvSpPr txBox="1"/>
          <p:nvPr>
            <p:ph type="title"/>
          </p:nvPr>
        </p:nvSpPr>
        <p:spPr>
          <a:xfrm>
            <a:off x="363800" y="489249"/>
            <a:ext cx="3453001" cy="408301"/>
          </a:xfrm>
          <a:prstGeom prst="rect">
            <a:avLst/>
          </a:prstGeom>
        </p:spPr>
        <p:txBody>
          <a:bodyPr lIns="91424" tIns="91424" rIns="91424" bIns="91424" anchor="t">
            <a:normAutofit fontScale="100000" lnSpcReduction="0"/>
          </a:bodyPr>
          <a:lstStyle>
            <a:lvl1pPr>
              <a:defRPr sz="2000">
                <a:solidFill>
                  <a:srgbClr val="16394D"/>
                </a:solidFill>
                <a:latin typeface="IBM Plex Serif Medium"/>
                <a:ea typeface="IBM Plex Serif Medium"/>
                <a:cs typeface="IBM Plex Serif Medium"/>
                <a:sym typeface="IBM Plex Serif Medium"/>
              </a:defRPr>
            </a:lvl1pPr>
          </a:lstStyle>
          <a:p>
            <a:pPr/>
            <a:r>
              <a:t>Titeltext</a:t>
            </a:r>
          </a:p>
        </p:txBody>
      </p:sp>
      <p:sp>
        <p:nvSpPr>
          <p:cNvPr id="128" name="Textebene 1…"/>
          <p:cNvSpPr txBox="1"/>
          <p:nvPr>
            <p:ph type="body" sz="quarter" idx="1"/>
          </p:nvPr>
        </p:nvSpPr>
        <p:spPr>
          <a:xfrm>
            <a:off x="363800" y="1135975"/>
            <a:ext cx="3509101" cy="408301"/>
          </a:xfrm>
          <a:prstGeom prst="rect">
            <a:avLst/>
          </a:prstGeom>
        </p:spPr>
        <p:txBody>
          <a:bodyPr lIns="91424" tIns="91424" rIns="91424" bIns="91424">
            <a:normAutofit fontScale="100000" lnSpcReduction="0"/>
          </a:bodyPr>
          <a:lstStyle>
            <a:lvl1pPr>
              <a:defRPr sz="1700">
                <a:solidFill>
                  <a:srgbClr val="1B4A60"/>
                </a:solidFill>
                <a:latin typeface="IBM Plex Serif"/>
                <a:ea typeface="IBM Plex Serif"/>
                <a:cs typeface="IBM Plex Serif"/>
                <a:sym typeface="IBM Plex Serif"/>
              </a:defRPr>
            </a:lvl1pPr>
            <a:lvl2pPr>
              <a:defRPr sz="1700">
                <a:solidFill>
                  <a:srgbClr val="1B4A60"/>
                </a:solidFill>
                <a:latin typeface="IBM Plex Serif"/>
                <a:ea typeface="IBM Plex Serif"/>
                <a:cs typeface="IBM Plex Serif"/>
                <a:sym typeface="IBM Plex Serif"/>
              </a:defRPr>
            </a:lvl2pPr>
            <a:lvl3pPr>
              <a:defRPr sz="1700">
                <a:solidFill>
                  <a:srgbClr val="1B4A60"/>
                </a:solidFill>
                <a:latin typeface="IBM Plex Serif"/>
                <a:ea typeface="IBM Plex Serif"/>
                <a:cs typeface="IBM Plex Serif"/>
                <a:sym typeface="IBM Plex Serif"/>
              </a:defRPr>
            </a:lvl3pPr>
            <a:lvl4pPr>
              <a:defRPr sz="1700">
                <a:solidFill>
                  <a:srgbClr val="1B4A60"/>
                </a:solidFill>
                <a:latin typeface="IBM Plex Serif"/>
                <a:ea typeface="IBM Plex Serif"/>
                <a:cs typeface="IBM Plex Serif"/>
                <a:sym typeface="IBM Plex Serif"/>
              </a:defRPr>
            </a:lvl4pPr>
            <a:lvl5pPr>
              <a:defRPr sz="1700">
                <a:solidFill>
                  <a:srgbClr val="1B4A60"/>
                </a:solidFill>
                <a:latin typeface="IBM Plex Serif"/>
                <a:ea typeface="IBM Plex Serif"/>
                <a:cs typeface="IBM Plex Serif"/>
                <a:sym typeface="IBM Plex Serif"/>
              </a:defRPr>
            </a:lvl5pPr>
          </a:lstStyle>
          <a:p>
            <a:pPr/>
            <a:r>
              <a:t>Textebene 1</a:t>
            </a:r>
          </a:p>
          <a:p>
            <a:pPr lvl="1"/>
            <a:r>
              <a:t>Textebene 2</a:t>
            </a:r>
          </a:p>
          <a:p>
            <a:pPr lvl="2"/>
            <a:r>
              <a:t>Textebene 3</a:t>
            </a:r>
          </a:p>
          <a:p>
            <a:pPr lvl="3"/>
            <a:r>
              <a:t>Textebene 4</a:t>
            </a:r>
          </a:p>
          <a:p>
            <a:pPr lvl="4"/>
            <a:r>
              <a:t>Textebene 5</a:t>
            </a:r>
          </a:p>
        </p:txBody>
      </p:sp>
      <p:sp>
        <p:nvSpPr>
          <p:cNvPr id="129" name="Google Shape;88;p8"/>
          <p:cNvSpPr txBox="1"/>
          <p:nvPr>
            <p:ph type="body" sz="quarter" idx="21"/>
          </p:nvPr>
        </p:nvSpPr>
        <p:spPr>
          <a:xfrm>
            <a:off x="363800" y="1883899"/>
            <a:ext cx="3837000" cy="2151601"/>
          </a:xfrm>
          <a:prstGeom prst="rect">
            <a:avLst/>
          </a:prstGeom>
        </p:spPr>
        <p:txBody>
          <a:bodyPr lIns="91424" tIns="91424" rIns="91424" bIns="91424">
            <a:normAutofit fontScale="100000" lnSpcReduction="0"/>
          </a:bodyPr>
          <a:lstStyle/>
          <a:p>
            <a:pPr marL="411842" indent="-272142" defTabSz="342900">
              <a:lnSpc>
                <a:spcPct val="130000"/>
              </a:lnSpc>
              <a:spcBef>
                <a:spcPts val="1200"/>
              </a:spcBef>
              <a:buClr>
                <a:srgbClr val="16394D"/>
              </a:buClr>
              <a:buSzPts val="1200"/>
              <a:buFont typeface="Helvetica Neue"/>
              <a:buChar char="●"/>
              <a:defRPr sz="1200">
                <a:solidFill>
                  <a:srgbClr val="16394D"/>
                </a:solidFill>
                <a:latin typeface="Helvetica Neue"/>
                <a:ea typeface="Helvetica Neue"/>
                <a:cs typeface="Helvetica Neue"/>
                <a:sym typeface="Helvetica Neue"/>
              </a:defRPr>
            </a:pPr>
          </a:p>
        </p:txBody>
      </p:sp>
      <p:sp>
        <p:nvSpPr>
          <p:cNvPr id="13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5">
    <p:spTree>
      <p:nvGrpSpPr>
        <p:cNvPr id="1" name=""/>
        <p:cNvGrpSpPr/>
        <p:nvPr/>
      </p:nvGrpSpPr>
      <p:grpSpPr>
        <a:xfrm>
          <a:off x="0" y="0"/>
          <a:ext cx="0" cy="0"/>
          <a:chOff x="0" y="0"/>
          <a:chExt cx="0" cy="0"/>
        </a:xfrm>
      </p:grpSpPr>
      <p:pic>
        <p:nvPicPr>
          <p:cNvPr id="137" name="Google Shape;6;p1" descr="Google Shape;6;p1"/>
          <p:cNvPicPr>
            <a:picLocks noChangeAspect="1"/>
          </p:cNvPicPr>
          <p:nvPr/>
        </p:nvPicPr>
        <p:blipFill>
          <a:blip r:embed="rId2">
            <a:extLst/>
          </a:blip>
          <a:stretch>
            <a:fillRect/>
          </a:stretch>
        </p:blipFill>
        <p:spPr>
          <a:xfrm>
            <a:off x="505600" y="4845175"/>
            <a:ext cx="630201" cy="206451"/>
          </a:xfrm>
          <a:prstGeom prst="rect">
            <a:avLst/>
          </a:prstGeom>
          <a:ln w="12700">
            <a:miter lim="400000"/>
          </a:ln>
        </p:spPr>
      </p:pic>
      <p:sp>
        <p:nvSpPr>
          <p:cNvPr id="138" name="Google Shape;7;p1"/>
          <p:cNvSpPr txBox="1"/>
          <p:nvPr/>
        </p:nvSpPr>
        <p:spPr>
          <a:xfrm>
            <a:off x="1398375" y="4809949"/>
            <a:ext cx="7305900" cy="284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600">
                <a:solidFill>
                  <a:srgbClr val="16394D"/>
                </a:solidFill>
                <a:latin typeface="IBM Plex Serif Medium"/>
                <a:ea typeface="IBM Plex Serif Medium"/>
                <a:cs typeface="IBM Plex Serif Medium"/>
                <a:sym typeface="IBM Plex Serif Medium"/>
              </a:defRPr>
            </a:pPr>
            <a:r>
              <a:t>miso consulting GmbH</a:t>
            </a:r>
            <a:r>
              <a:rPr>
                <a:latin typeface="IBM Plex Serif Light"/>
                <a:ea typeface="IBM Plex Serif Light"/>
                <a:cs typeface="IBM Plex Serif Light"/>
                <a:sym typeface="IBM Plex Serif Light"/>
              </a:rPr>
              <a:t>  ·  Grünwalder Weg 34  ·  82041 Oberhaching  ·  hallo@aumentovalue.com  ·  www.aumentovalue.com</a:t>
            </a:r>
          </a:p>
        </p:txBody>
      </p:sp>
      <p:pic>
        <p:nvPicPr>
          <p:cNvPr id="139" name="Google Shape;92;p9" descr="Google Shape;92;p9"/>
          <p:cNvPicPr>
            <a:picLocks noChangeAspect="1"/>
          </p:cNvPicPr>
          <p:nvPr/>
        </p:nvPicPr>
        <p:blipFill>
          <a:blip r:embed="rId3">
            <a:extLst/>
          </a:blip>
          <a:stretch>
            <a:fillRect/>
          </a:stretch>
        </p:blipFill>
        <p:spPr>
          <a:xfrm>
            <a:off x="0" y="-3701"/>
            <a:ext cx="9144000" cy="5150908"/>
          </a:xfrm>
          <a:prstGeom prst="rect">
            <a:avLst/>
          </a:prstGeom>
          <a:ln w="12700">
            <a:miter lim="400000"/>
          </a:ln>
        </p:spPr>
      </p:pic>
      <p:pic>
        <p:nvPicPr>
          <p:cNvPr id="140" name="Google Shape;93;p9" descr="Google Shape;93;p9"/>
          <p:cNvPicPr>
            <a:picLocks noChangeAspect="1"/>
          </p:cNvPicPr>
          <p:nvPr/>
        </p:nvPicPr>
        <p:blipFill>
          <a:blip r:embed="rId4">
            <a:extLst/>
          </a:blip>
          <a:stretch>
            <a:fillRect/>
          </a:stretch>
        </p:blipFill>
        <p:spPr>
          <a:xfrm>
            <a:off x="7633424" y="252474"/>
            <a:ext cx="1198876" cy="385351"/>
          </a:xfrm>
          <a:prstGeom prst="rect">
            <a:avLst/>
          </a:prstGeom>
          <a:ln w="12700">
            <a:miter lim="400000"/>
          </a:ln>
        </p:spPr>
      </p:pic>
      <p:sp>
        <p:nvSpPr>
          <p:cNvPr id="141" name="Titeltext"/>
          <p:cNvSpPr txBox="1"/>
          <p:nvPr>
            <p:ph type="title"/>
          </p:nvPr>
        </p:nvSpPr>
        <p:spPr>
          <a:xfrm>
            <a:off x="4572000" y="2623574"/>
            <a:ext cx="4027800" cy="686101"/>
          </a:xfrm>
          <a:prstGeom prst="rect">
            <a:avLst/>
          </a:prstGeom>
        </p:spPr>
        <p:txBody>
          <a:bodyPr lIns="91424" tIns="91424" rIns="91424" bIns="91424" anchor="t">
            <a:normAutofit fontScale="100000" lnSpcReduction="0"/>
          </a:bodyPr>
          <a:lstStyle>
            <a:lvl1pPr>
              <a:defRPr b="1" sz="1700">
                <a:solidFill>
                  <a:srgbClr val="1B4A60"/>
                </a:solidFill>
                <a:latin typeface="IBM Plex Serif"/>
                <a:ea typeface="IBM Plex Serif"/>
                <a:cs typeface="IBM Plex Serif"/>
                <a:sym typeface="IBM Plex Serif"/>
              </a:defRPr>
            </a:lvl1pPr>
          </a:lstStyle>
          <a:p>
            <a:pPr/>
            <a:r>
              <a:t>Titeltext</a:t>
            </a:r>
          </a:p>
        </p:txBody>
      </p:sp>
      <p:sp>
        <p:nvSpPr>
          <p:cNvPr id="142"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Schulung">
    <p:bg>
      <p:bgPr>
        <a:solidFill>
          <a:srgbClr val="EDF0F7"/>
        </a:solidFill>
      </p:bgPr>
    </p:bg>
    <p:spTree>
      <p:nvGrpSpPr>
        <p:cNvPr id="1" name=""/>
        <p:cNvGrpSpPr/>
        <p:nvPr/>
      </p:nvGrpSpPr>
      <p:grpSpPr>
        <a:xfrm>
          <a:off x="0" y="0"/>
          <a:ext cx="0" cy="0"/>
          <a:chOff x="0" y="0"/>
          <a:chExt cx="0" cy="0"/>
        </a:xfrm>
      </p:grpSpPr>
      <p:pic>
        <p:nvPicPr>
          <p:cNvPr id="149" name="Google Shape;6;p1" descr="Google Shape;6;p1"/>
          <p:cNvPicPr>
            <a:picLocks noChangeAspect="1"/>
          </p:cNvPicPr>
          <p:nvPr/>
        </p:nvPicPr>
        <p:blipFill>
          <a:blip r:embed="rId2">
            <a:extLst/>
          </a:blip>
          <a:stretch>
            <a:fillRect/>
          </a:stretch>
        </p:blipFill>
        <p:spPr>
          <a:xfrm>
            <a:off x="7642064" y="480404"/>
            <a:ext cx="630201" cy="206451"/>
          </a:xfrm>
          <a:prstGeom prst="rect">
            <a:avLst/>
          </a:prstGeom>
          <a:ln w="12700">
            <a:miter lim="400000"/>
          </a:ln>
        </p:spPr>
      </p:pic>
      <p:sp>
        <p:nvSpPr>
          <p:cNvPr id="150" name="Titeltext"/>
          <p:cNvSpPr txBox="1"/>
          <p:nvPr>
            <p:ph type="title"/>
          </p:nvPr>
        </p:nvSpPr>
        <p:spPr>
          <a:xfrm>
            <a:off x="4572000" y="1535620"/>
            <a:ext cx="4027800" cy="686101"/>
          </a:xfrm>
          <a:prstGeom prst="rect">
            <a:avLst/>
          </a:prstGeom>
        </p:spPr>
        <p:txBody>
          <a:bodyPr lIns="91424" tIns="91424" rIns="91424" bIns="91424" anchor="t">
            <a:normAutofit fontScale="100000" lnSpcReduction="0"/>
          </a:bodyPr>
          <a:lstStyle>
            <a:lvl1pPr>
              <a:defRPr b="1" sz="1700">
                <a:solidFill>
                  <a:srgbClr val="1B4A60"/>
                </a:solidFill>
                <a:latin typeface="IBM Plex Serif"/>
                <a:ea typeface="IBM Plex Serif"/>
                <a:cs typeface="IBM Plex Serif"/>
                <a:sym typeface="IBM Plex Serif"/>
              </a:defRPr>
            </a:lvl1pPr>
          </a:lstStyle>
          <a:p>
            <a:pPr/>
            <a:r>
              <a:t>Titeltext</a:t>
            </a:r>
          </a:p>
        </p:txBody>
      </p:sp>
      <p:sp>
        <p:nvSpPr>
          <p:cNvPr id="15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oogle Shape;6;p1" descr="Google Shape;6;p1"/>
          <p:cNvPicPr>
            <a:picLocks noChangeAspect="1"/>
          </p:cNvPicPr>
          <p:nvPr/>
        </p:nvPicPr>
        <p:blipFill>
          <a:blip r:embed="rId2">
            <a:extLst/>
          </a:blip>
          <a:stretch>
            <a:fillRect/>
          </a:stretch>
        </p:blipFill>
        <p:spPr>
          <a:xfrm>
            <a:off x="505600" y="4845175"/>
            <a:ext cx="630201" cy="206451"/>
          </a:xfrm>
          <a:prstGeom prst="rect">
            <a:avLst/>
          </a:prstGeom>
          <a:ln w="12700">
            <a:miter lim="400000"/>
          </a:ln>
        </p:spPr>
      </p:pic>
      <p:sp>
        <p:nvSpPr>
          <p:cNvPr id="3" name="Google Shape;7;p1"/>
          <p:cNvSpPr txBox="1"/>
          <p:nvPr/>
        </p:nvSpPr>
        <p:spPr>
          <a:xfrm>
            <a:off x="1398375" y="4809949"/>
            <a:ext cx="7305900" cy="284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600">
                <a:solidFill>
                  <a:srgbClr val="16394D"/>
                </a:solidFill>
                <a:latin typeface="IBM Plex Serif Medium"/>
                <a:ea typeface="IBM Plex Serif Medium"/>
                <a:cs typeface="IBM Plex Serif Medium"/>
                <a:sym typeface="IBM Plex Serif Medium"/>
              </a:defRPr>
            </a:pPr>
            <a:r>
              <a:t>miso consulting GmbH</a:t>
            </a:r>
            <a:r>
              <a:rPr>
                <a:latin typeface="IBM Plex Serif Light"/>
                <a:ea typeface="IBM Plex Serif Light"/>
                <a:cs typeface="IBM Plex Serif Light"/>
                <a:sym typeface="IBM Plex Serif Light"/>
              </a:rPr>
              <a:t>  ·  Grünwalder Weg 34  ·  82041 Oberhaching  ·  hallo@aumentovalue.com  ·  www.aumentovalue.com</a:t>
            </a:r>
          </a:p>
        </p:txBody>
      </p:sp>
      <p:sp>
        <p:nvSpPr>
          <p:cNvPr id="4" name="Google Shape;118;p11"/>
          <p:cNvSpPr/>
          <p:nvPr/>
        </p:nvSpPr>
        <p:spPr>
          <a:xfrm>
            <a:off x="5450" y="5450"/>
            <a:ext cx="9144001" cy="5143501"/>
          </a:xfrm>
          <a:prstGeom prst="rect">
            <a:avLst/>
          </a:prstGeom>
          <a:solidFill>
            <a:srgbClr val="FFF0F1"/>
          </a:solidFill>
          <a:ln w="12700">
            <a:miter lim="400000"/>
          </a:ln>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pic>
        <p:nvPicPr>
          <p:cNvPr id="5" name="Google Shape;119;p11" descr="Google Shape;119;p11"/>
          <p:cNvPicPr>
            <a:picLocks noChangeAspect="1"/>
          </p:cNvPicPr>
          <p:nvPr/>
        </p:nvPicPr>
        <p:blipFill>
          <a:blip r:embed="rId3">
            <a:extLst/>
          </a:blip>
          <a:stretch>
            <a:fillRect/>
          </a:stretch>
        </p:blipFill>
        <p:spPr>
          <a:xfrm>
            <a:off x="1698175" y="1674376"/>
            <a:ext cx="2588125" cy="834776"/>
          </a:xfrm>
          <a:prstGeom prst="rect">
            <a:avLst/>
          </a:prstGeom>
          <a:ln w="12700">
            <a:miter lim="400000"/>
          </a:ln>
        </p:spPr>
      </p:pic>
      <p:pic>
        <p:nvPicPr>
          <p:cNvPr id="6" name="Google Shape;120;p11" descr="Google Shape;120;p11"/>
          <p:cNvPicPr>
            <a:picLocks noChangeAspect="1"/>
          </p:cNvPicPr>
          <p:nvPr/>
        </p:nvPicPr>
        <p:blipFill>
          <a:blip r:embed="rId4">
            <a:extLst/>
          </a:blip>
          <a:stretch>
            <a:fillRect/>
          </a:stretch>
        </p:blipFill>
        <p:spPr>
          <a:xfrm>
            <a:off x="5450" y="2792099"/>
            <a:ext cx="4207324" cy="2356851"/>
          </a:xfrm>
          <a:prstGeom prst="rect">
            <a:avLst/>
          </a:prstGeom>
          <a:ln w="12700">
            <a:miter lim="400000"/>
          </a:ln>
        </p:spPr>
      </p:pic>
      <p:sp>
        <p:nvSpPr>
          <p:cNvPr id="7" name="Google Shape;121;p11"/>
          <p:cNvSpPr/>
          <p:nvPr/>
        </p:nvSpPr>
        <p:spPr>
          <a:xfrm>
            <a:off x="4527575" y="1502250"/>
            <a:ext cx="1" cy="1540201"/>
          </a:xfrm>
          <a:prstGeom prst="line">
            <a:avLst/>
          </a:prstGeom>
          <a:ln>
            <a:solidFill>
              <a:srgbClr val="16394D"/>
            </a:solidFill>
          </a:ln>
        </p:spPr>
        <p:txBody>
          <a:bodyPr lIns="45719" rIns="45719"/>
          <a:lstStyle/>
          <a:p>
            <a:pPr defTabSz="914400">
              <a:lnSpc>
                <a:spcPct val="100000"/>
              </a:lnSpc>
              <a:spcBef>
                <a:spcPts val="0"/>
              </a:spcBef>
              <a:defRPr sz="1400">
                <a:solidFill>
                  <a:srgbClr val="000000"/>
                </a:solidFill>
                <a:latin typeface="+mj-lt"/>
                <a:ea typeface="+mj-ea"/>
                <a:cs typeface="+mj-cs"/>
                <a:sym typeface="Arial"/>
              </a:defRPr>
            </a:pPr>
          </a:p>
        </p:txBody>
      </p:sp>
      <p:sp>
        <p:nvSpPr>
          <p:cNvPr id="8" name="Google Shape;122;p11"/>
          <p:cNvSpPr txBox="1"/>
          <p:nvPr/>
        </p:nvSpPr>
        <p:spPr>
          <a:xfrm>
            <a:off x="4768850" y="1502249"/>
            <a:ext cx="3000001" cy="304543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solidFill>
                  <a:srgbClr val="16394D"/>
                </a:solidFill>
                <a:latin typeface="IBM Plex Serif Medium"/>
                <a:ea typeface="IBM Plex Serif Medium"/>
                <a:cs typeface="IBM Plex Serif Medium"/>
                <a:sym typeface="IBM Plex Serif Medium"/>
              </a:defRPr>
            </a:pPr>
            <a:r>
              <a:t>miso consulting GmbH</a:t>
            </a:r>
          </a:p>
          <a:p>
            <a:pPr>
              <a:defRPr sz="1100">
                <a:solidFill>
                  <a:srgbClr val="16394D"/>
                </a:solidFill>
                <a:latin typeface="IBM Plex Serif Light"/>
                <a:ea typeface="IBM Plex Serif Light"/>
                <a:cs typeface="IBM Plex Serif Light"/>
                <a:sym typeface="IBM Plex Serif Light"/>
              </a:defRPr>
            </a:pPr>
            <a:r>
              <a:t>Grünwalder Weg 34</a:t>
            </a:r>
          </a:p>
          <a:p>
            <a:pPr>
              <a:defRPr sz="1100">
                <a:solidFill>
                  <a:srgbClr val="16394D"/>
                </a:solidFill>
                <a:latin typeface="IBM Plex Serif Light"/>
                <a:ea typeface="IBM Plex Serif Light"/>
                <a:cs typeface="IBM Plex Serif Light"/>
                <a:sym typeface="IBM Plex Serif Light"/>
              </a:defRPr>
            </a:pPr>
            <a:r>
              <a:t>82041 Oberhaching</a:t>
            </a:r>
          </a:p>
          <a:p>
            <a:pPr>
              <a:defRPr sz="1100">
                <a:solidFill>
                  <a:srgbClr val="16394D"/>
                </a:solidFill>
                <a:latin typeface="IBM Plex Serif Light"/>
                <a:ea typeface="IBM Plex Serif Light"/>
                <a:cs typeface="IBM Plex Serif Light"/>
                <a:sym typeface="IBM Plex Serif Light"/>
              </a:defRPr>
            </a:pPr>
          </a:p>
          <a:p>
            <a:pPr>
              <a:defRPr sz="1100">
                <a:solidFill>
                  <a:srgbClr val="16394D"/>
                </a:solidFill>
                <a:latin typeface="IBM Plex Serif Light"/>
                <a:ea typeface="IBM Plex Serif Light"/>
                <a:cs typeface="IBM Plex Serif Light"/>
                <a:sym typeface="IBM Plex Serif Light"/>
              </a:defRPr>
            </a:pPr>
            <a:r>
              <a:t>Telefon: +49 89 215 27 78</a:t>
            </a:r>
          </a:p>
          <a:p>
            <a:pPr>
              <a:defRPr sz="1100">
                <a:solidFill>
                  <a:srgbClr val="16394D"/>
                </a:solidFill>
                <a:latin typeface="IBM Plex Serif Light"/>
                <a:ea typeface="IBM Plex Serif Light"/>
                <a:cs typeface="IBM Plex Serif Light"/>
                <a:sym typeface="IBM Plex Serif Light"/>
              </a:defRPr>
            </a:pPr>
            <a:r>
              <a:t>E-Mail: hallo@aumentovalue.com</a:t>
            </a:r>
          </a:p>
          <a:p>
            <a:pPr>
              <a:defRPr sz="1100">
                <a:solidFill>
                  <a:srgbClr val="16394D"/>
                </a:solidFill>
                <a:latin typeface="IBM Plex Serif Light"/>
                <a:ea typeface="IBM Plex Serif Light"/>
                <a:cs typeface="IBM Plex Serif Light"/>
                <a:sym typeface="IBM Plex Serif Light"/>
              </a:defRPr>
            </a:pPr>
          </a:p>
          <a:p>
            <a:pPr>
              <a:defRPr sz="1100">
                <a:solidFill>
                  <a:srgbClr val="16394D"/>
                </a:solidFill>
                <a:latin typeface="IBM Plex Serif Light"/>
                <a:ea typeface="IBM Plex Serif Light"/>
                <a:cs typeface="IBM Plex Serif Light"/>
                <a:sym typeface="IBM Plex Serif Light"/>
              </a:defRPr>
            </a:pPr>
            <a:r>
              <a:t>www.aumentovalue.com</a:t>
            </a:r>
          </a:p>
        </p:txBody>
      </p:sp>
      <p:sp>
        <p:nvSpPr>
          <p:cNvPr id="9" name="Foliennummer"/>
          <p:cNvSpPr txBox="1"/>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defTabSz="914400">
              <a:lnSpc>
                <a:spcPct val="100000"/>
              </a:lnSpc>
              <a:spcBef>
                <a:spcPts val="0"/>
              </a:spcBef>
              <a:defRPr>
                <a:solidFill>
                  <a:srgbClr val="000000"/>
                </a:solidFill>
                <a:latin typeface="+mj-lt"/>
                <a:ea typeface="+mj-ea"/>
                <a:cs typeface="+mj-cs"/>
                <a:sym typeface="Arial"/>
              </a:defRPr>
            </a:lvl1pPr>
          </a:lstStyle>
          <a:p>
            <a:pPr/>
            <a:fld id="{86CB4B4D-7CA3-9044-876B-883B54F8677D}" type="slidenum"/>
          </a:p>
        </p:txBody>
      </p:sp>
      <p:sp>
        <p:nvSpPr>
          <p:cNvPr id="10" name="Titeltext"/>
          <p:cNvSpPr txBox="1"/>
          <p:nvPr>
            <p:ph type="title"/>
          </p:nvPr>
        </p:nvSpPr>
        <p:spPr>
          <a:xfrm>
            <a:off x="457200" y="69056"/>
            <a:ext cx="8229600" cy="1131094"/>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Titeltext</a:t>
            </a:r>
          </a:p>
        </p:txBody>
      </p:sp>
      <p:sp>
        <p:nvSpPr>
          <p:cNvPr id="11" name="Textebene 1…"/>
          <p:cNvSpPr txBox="1"/>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Textebene 1</a:t>
            </a:r>
          </a:p>
          <a:p>
            <a:pPr lvl="1"/>
            <a:r>
              <a:t>Textebene 2</a:t>
            </a:r>
          </a:p>
          <a:p>
            <a:pPr lvl="2"/>
            <a:r>
              <a:t>Textebene 3</a:t>
            </a:r>
          </a:p>
          <a:p>
            <a:pPr lvl="3"/>
            <a:r>
              <a:t>Textebene 4</a:t>
            </a:r>
          </a:p>
          <a:p>
            <a:pPr lvl="4"/>
            <a:r>
              <a:t>Textebene 5</a:t>
            </a:r>
          </a:p>
        </p:txBody>
      </p:sp>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9pPr>
    </p:titleStyle>
    <p:bodyStyle>
      <a:lvl1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 Id="rId3" Type="http://schemas.openxmlformats.org/officeDocument/2006/relationships/image" Target="../media/image2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 Id="rId3" Type="http://schemas.openxmlformats.org/officeDocument/2006/relationships/image" Target="../media/image3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6.jpeg"/><Relationship Id="rId4"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hyperlink" Target="https://aumento.cc" TargetMode="External"/><Relationship Id="rId5" Type="http://schemas.openxmlformats.org/officeDocument/2006/relationships/image" Target="../media/image18.png"/><Relationship Id="rId6" Type="http://schemas.openxmlformats.org/officeDocument/2006/relationships/hyperlink" Target="https://academy.aumento-value.com"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Form"/>
          <p:cNvSpPr/>
          <p:nvPr/>
        </p:nvSpPr>
        <p:spPr>
          <a:xfrm flipH="1" rot="18180000">
            <a:off x="-1722338" y="-4377833"/>
            <a:ext cx="10322926" cy="13221543"/>
          </a:xfrm>
          <a:custGeom>
            <a:avLst/>
            <a:gdLst/>
            <a:ahLst/>
            <a:cxnLst>
              <a:cxn ang="0">
                <a:pos x="wd2" y="hd2"/>
              </a:cxn>
              <a:cxn ang="5400000">
                <a:pos x="wd2" y="hd2"/>
              </a:cxn>
              <a:cxn ang="10800000">
                <a:pos x="wd2" y="hd2"/>
              </a:cxn>
              <a:cxn ang="16200000">
                <a:pos x="wd2" y="hd2"/>
              </a:cxn>
            </a:cxnLst>
            <a:rect l="0" t="0" r="r" b="b"/>
            <a:pathLst>
              <a:path w="21600" h="21569" fill="norm" stroke="1" extrusionOk="0">
                <a:moveTo>
                  <a:pt x="0" y="0"/>
                </a:moveTo>
                <a:lnTo>
                  <a:pt x="0" y="21539"/>
                </a:lnTo>
                <a:cubicBezTo>
                  <a:pt x="3609" y="21600"/>
                  <a:pt x="7220" y="21569"/>
                  <a:pt x="10827" y="21446"/>
                </a:cubicBezTo>
                <a:cubicBezTo>
                  <a:pt x="14426" y="21323"/>
                  <a:pt x="18019" y="21109"/>
                  <a:pt x="21600" y="20804"/>
                </a:cubicBezTo>
                <a:lnTo>
                  <a:pt x="0" y="0"/>
                </a:lnTo>
                <a:close/>
              </a:path>
            </a:pathLst>
          </a:custGeom>
          <a:solidFill>
            <a:srgbClr val="E9B19E"/>
          </a:solidFill>
          <a:ln w="12700">
            <a:miter lim="400000"/>
          </a:ln>
          <a:effectLst>
            <a:outerShdw sx="100000" sy="100000" kx="0" ky="0" algn="b" rotWithShape="0" blurRad="76200" dist="25400" dir="3058737">
              <a:srgbClr val="000000">
                <a:alpha val="75000"/>
              </a:srgbClr>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286" name="aumento value® check…"/>
          <p:cNvSpPr txBox="1"/>
          <p:nvPr>
            <p:ph type="title"/>
          </p:nvPr>
        </p:nvSpPr>
        <p:spPr>
          <a:xfrm>
            <a:off x="4546600" y="1535620"/>
            <a:ext cx="4027800" cy="1560673"/>
          </a:xfrm>
          <a:prstGeom prst="rect">
            <a:avLst/>
          </a:prstGeom>
        </p:spPr>
        <p:txBody>
          <a:bodyPr/>
          <a:lstStyle/>
          <a:p>
            <a:pPr>
              <a:defRPr sz="2600"/>
            </a:pPr>
            <a:r>
              <a:t>aumento value® </a:t>
            </a:r>
            <a:r>
              <a:rPr b="0">
                <a:latin typeface="Mulish ExtraLight Medium"/>
                <a:ea typeface="Mulish ExtraLight Medium"/>
                <a:cs typeface="Mulish ExtraLight Medium"/>
                <a:sym typeface="Mulish ExtraLight Medium"/>
              </a:rPr>
              <a:t>check</a:t>
            </a:r>
          </a:p>
          <a:p>
            <a:pPr>
              <a:defRPr sz="2600"/>
            </a:pPr>
            <a:r>
              <a:t>Fachschulung</a:t>
            </a:r>
          </a:p>
        </p:txBody>
      </p:sp>
      <p:pic>
        <p:nvPicPr>
          <p:cNvPr id="287" name="BVMW-Logo-200x83_a18df85f-ef10-45d8-9eda-6ffe3e74873b.png" descr="BVMW-Logo-200x83_a18df85f-ef10-45d8-9eda-6ffe3e74873b.png"/>
          <p:cNvPicPr>
            <a:picLocks noChangeAspect="1"/>
          </p:cNvPicPr>
          <p:nvPr/>
        </p:nvPicPr>
        <p:blipFill>
          <a:blip r:embed="rId2">
            <a:extLst/>
          </a:blip>
          <a:stretch>
            <a:fillRect/>
          </a:stretch>
        </p:blipFill>
        <p:spPr>
          <a:xfrm>
            <a:off x="4240097" y="4545431"/>
            <a:ext cx="658437" cy="273252"/>
          </a:xfrm>
          <a:prstGeom prst="rect">
            <a:avLst/>
          </a:prstGeom>
          <a:ln w="12700">
            <a:miter lim="400000"/>
          </a:ln>
        </p:spPr>
      </p:pic>
      <p:sp>
        <p:nvSpPr>
          <p:cNvPr id="288" name="Warum aumento value® check…"/>
          <p:cNvSpPr txBox="1"/>
          <p:nvPr/>
        </p:nvSpPr>
        <p:spPr>
          <a:xfrm>
            <a:off x="4633726" y="2569288"/>
            <a:ext cx="3627866" cy="1782555"/>
          </a:xfrm>
          <a:prstGeom prst="rect">
            <a:avLst/>
          </a:prstGeom>
          <a:ln w="12700">
            <a:miter lim="400000"/>
          </a:ln>
          <a:extLst>
            <a:ext uri="{C572A759-6A51-4108-AA02-DFA0A04FC94B}">
              <ma14:wrappingTextBoxFlag xmlns:ma14="http://schemas.microsoft.com/office/mac/drawingml/2011/main" val="1"/>
            </a:ext>
          </a:extLst>
        </p:spPr>
        <p:txBody>
          <a:bodyPr lIns="26789" tIns="26789" rIns="26789" bIns="26789" anchor="ctr">
            <a:spAutoFit/>
          </a:bodyPr>
          <a:lstStyle/>
          <a:p>
            <a:pPr marL="294545" indent="-294545">
              <a:lnSpc>
                <a:spcPct val="100000"/>
              </a:lnSpc>
              <a:spcBef>
                <a:spcPts val="0"/>
              </a:spcBef>
              <a:buSzPct val="100000"/>
              <a:buAutoNum type="arabicPeriod" startAt="1"/>
            </a:pPr>
            <a:r>
              <a:t>Warum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a:t>
            </a:r>
          </a:p>
          <a:p>
            <a:pPr marL="294545" indent="-294545">
              <a:lnSpc>
                <a:spcPct val="100000"/>
              </a:lnSpc>
              <a:spcBef>
                <a:spcPts val="0"/>
              </a:spcBef>
              <a:buSzPct val="100000"/>
              <a:buAutoNum type="arabicPeriod" startAt="1"/>
            </a:pPr>
            <a:r>
              <a:t>Was verstehen wir unter Werten?</a:t>
            </a:r>
          </a:p>
          <a:p>
            <a:pPr marL="294545" indent="-294545">
              <a:lnSpc>
                <a:spcPct val="100000"/>
              </a:lnSpc>
              <a:spcBef>
                <a:spcPts val="0"/>
              </a:spcBef>
              <a:buSzPct val="100000"/>
              <a:buAutoNum type="arabicPeriod" startAt="1"/>
            </a:pPr>
            <a:r>
              <a:t>Warum sind sie so wichtig?</a:t>
            </a:r>
          </a:p>
          <a:p>
            <a:pPr marL="294545" indent="-294545">
              <a:lnSpc>
                <a:spcPct val="100000"/>
              </a:lnSpc>
              <a:spcBef>
                <a:spcPts val="0"/>
              </a:spcBef>
              <a:buSzPct val="100000"/>
              <a:buAutoNum type="arabicPeriod" startAt="1"/>
            </a:pPr>
            <a:r>
              <a:t>Messung – Identifikation – Maßnahmen – Überprüfung  </a:t>
            </a:r>
          </a:p>
          <a:p>
            <a:pPr marL="294545" indent="-294545">
              <a:lnSpc>
                <a:spcPct val="100000"/>
              </a:lnSpc>
              <a:spcBef>
                <a:spcPts val="0"/>
              </a:spcBef>
              <a:buSzPct val="100000"/>
              <a:buAutoNum type="arabicPeriod" startAt="1"/>
            </a:pP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a:t>
            </a:r>
            <a:r>
              <a:t> – für wen?</a:t>
            </a:r>
          </a:p>
          <a:p>
            <a:pPr marL="294545" indent="-294545">
              <a:lnSpc>
                <a:spcPct val="100000"/>
              </a:lnSpc>
              <a:spcBef>
                <a:spcPts val="0"/>
              </a:spcBef>
              <a:buSzPct val="100000"/>
              <a:buAutoNum type="arabicPeriod" startAt="1"/>
            </a:pPr>
            <a:r>
              <a:t>Ihre Vorteile</a:t>
            </a:r>
          </a:p>
          <a:p>
            <a:pPr marL="294545" indent="-294545">
              <a:lnSpc>
                <a:spcPct val="100000"/>
              </a:lnSpc>
              <a:spcBef>
                <a:spcPts val="0"/>
              </a:spcBef>
              <a:buSzPct val="100000"/>
              <a:buAutoNum type="arabicPeriod" startAt="1"/>
            </a:pPr>
            <a:r>
              <a:t>Abwicklung</a:t>
            </a:r>
          </a:p>
          <a:p>
            <a:pPr marL="294545" indent="-294545">
              <a:lnSpc>
                <a:spcPct val="100000"/>
              </a:lnSpc>
              <a:spcBef>
                <a:spcPts val="0"/>
              </a:spcBef>
              <a:buSzPct val="100000"/>
              <a:buAutoNum type="arabicPeriod" startAt="1"/>
            </a:pPr>
            <a:r>
              <a:t>Fitnessstudio für Unternehmen</a:t>
            </a:r>
          </a:p>
        </p:txBody>
      </p:sp>
      <p:pic>
        <p:nvPicPr>
          <p:cNvPr id="289" name="AV_academy_RGB.png" descr="AV_academy_RGB.png"/>
          <p:cNvPicPr>
            <a:picLocks noChangeAspect="1"/>
          </p:cNvPicPr>
          <p:nvPr/>
        </p:nvPicPr>
        <p:blipFill>
          <a:blip r:embed="rId3">
            <a:extLst/>
          </a:blip>
          <a:srcRect l="0" t="0" r="0" b="0"/>
          <a:stretch>
            <a:fillRect/>
          </a:stretch>
        </p:blipFill>
        <p:spPr>
          <a:xfrm>
            <a:off x="6777088" y="339571"/>
            <a:ext cx="2162556" cy="487900"/>
          </a:xfrm>
          <a:prstGeom prst="rect">
            <a:avLst/>
          </a:prstGeom>
          <a:ln w="12700">
            <a:miter lim="400000"/>
          </a:ln>
        </p:spPr>
      </p:pic>
      <p:pic>
        <p:nvPicPr>
          <p:cNvPr id="290" name="Google Shape;282;p22" descr="Google Shape;282;p22"/>
          <p:cNvPicPr>
            <a:picLocks noChangeAspect="1"/>
          </p:cNvPicPr>
          <p:nvPr/>
        </p:nvPicPr>
        <p:blipFill>
          <a:blip r:embed="rId4">
            <a:extLst/>
          </a:blip>
          <a:stretch>
            <a:fillRect/>
          </a:stretch>
        </p:blipFill>
        <p:spPr>
          <a:xfrm>
            <a:off x="-13651" y="2830301"/>
            <a:ext cx="4207325" cy="2356851"/>
          </a:xfrm>
          <a:prstGeom prst="rect">
            <a:avLst/>
          </a:prstGeom>
          <a:ln w="12700">
            <a:miter lim="400000"/>
          </a:ln>
        </p:spPr>
      </p:pic>
      <p:pic>
        <p:nvPicPr>
          <p:cNvPr id="291" name="AUM_Logo_miso_consulting_RGB.png" descr="AUM_Logo_miso_consulting_RGB.png"/>
          <p:cNvPicPr>
            <a:picLocks noChangeAspect="1"/>
          </p:cNvPicPr>
          <p:nvPr/>
        </p:nvPicPr>
        <p:blipFill>
          <a:blip r:embed="rId5">
            <a:extLst/>
          </a:blip>
          <a:stretch>
            <a:fillRect/>
          </a:stretch>
        </p:blipFill>
        <p:spPr>
          <a:xfrm>
            <a:off x="256354" y="4578832"/>
            <a:ext cx="647222" cy="206451"/>
          </a:xfrm>
          <a:prstGeom prst="rect">
            <a:avLst/>
          </a:prstGeom>
          <a:ln w="12700">
            <a:miter lim="400000"/>
          </a:ln>
        </p:spPr>
      </p:pic>
      <p:pic>
        <p:nvPicPr>
          <p:cNvPr id="292" name="AVC-icon.png" descr="AVC-icon.png"/>
          <p:cNvPicPr>
            <a:picLocks noChangeAspect="1"/>
          </p:cNvPicPr>
          <p:nvPr/>
        </p:nvPicPr>
        <p:blipFill>
          <a:blip r:embed="rId6">
            <a:extLst/>
          </a:blip>
          <a:stretch>
            <a:fillRect/>
          </a:stretch>
        </p:blipFill>
        <p:spPr>
          <a:xfrm>
            <a:off x="524477" y="1245434"/>
            <a:ext cx="2532403" cy="253240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2" name="1. Messung"/>
          <p:cNvSpPr txBox="1"/>
          <p:nvPr>
            <p:ph type="body" sz="quarter" idx="1"/>
          </p:nvPr>
        </p:nvSpPr>
        <p:spPr>
          <a:prstGeom prst="rect">
            <a:avLst/>
          </a:prstGeom>
        </p:spPr>
        <p:txBody>
          <a:bodyPr/>
          <a:lstStyle/>
          <a:p>
            <a:pPr/>
            <a:r>
              <a:t>1. Messung</a:t>
            </a:r>
          </a:p>
        </p:txBody>
      </p:sp>
      <p:sp>
        <p:nvSpPr>
          <p:cNvPr id="343" name="Die Fragen werden ausgewertet und indexiert.…"/>
          <p:cNvSpPr txBox="1"/>
          <p:nvPr>
            <p:ph type="title"/>
          </p:nvPr>
        </p:nvSpPr>
        <p:spPr>
          <a:xfrm>
            <a:off x="3729599" y="573541"/>
            <a:ext cx="5053602" cy="3996418"/>
          </a:xfrm>
          <a:prstGeom prst="rect">
            <a:avLst/>
          </a:prstGeom>
        </p:spPr>
        <p:txBody>
          <a:bodyPr>
            <a:noAutofit/>
          </a:bodyPr>
          <a:lstStyle/>
          <a:p>
            <a:pPr/>
            <a:r>
              <a:t>Die Fragen werden ausgewertet und </a:t>
            </a:r>
            <a:r>
              <a:rPr>
                <a:solidFill>
                  <a:srgbClr val="1B4A60"/>
                </a:solidFill>
                <a:latin typeface="Helvetica Neue Medium"/>
                <a:ea typeface="Helvetica Neue Medium"/>
                <a:cs typeface="Helvetica Neue Medium"/>
                <a:sym typeface="Helvetica Neue Medium"/>
              </a:rPr>
              <a:t>indexiert</a:t>
            </a:r>
            <a:r>
              <a:t>. </a:t>
            </a:r>
          </a:p>
          <a:p>
            <a:pPr/>
            <a:r>
              <a:t>Der indexierte Wert je Frage liegt zwischen </a:t>
            </a:r>
            <a:r>
              <a:rPr>
                <a:solidFill>
                  <a:srgbClr val="1B4A60"/>
                </a:solidFill>
                <a:latin typeface="Helvetica Neue Medium"/>
                <a:ea typeface="Helvetica Neue Medium"/>
                <a:cs typeface="Helvetica Neue Medium"/>
                <a:sym typeface="Helvetica Neue Medium"/>
              </a:rPr>
              <a:t>0,10 und 5,00 Punkten</a:t>
            </a:r>
            <a:r>
              <a:t>.</a:t>
            </a:r>
          </a:p>
          <a:p>
            <a:pPr/>
            <a:r>
              <a:t>Aus diesen indexierten Antworten wird ein </a:t>
            </a:r>
            <a:r>
              <a:rPr>
                <a:solidFill>
                  <a:srgbClr val="1B4A60"/>
                </a:solidFill>
                <a:latin typeface="Helvetica Neue Medium"/>
                <a:ea typeface="Helvetica Neue Medium"/>
                <a:cs typeface="Helvetica Neue Medium"/>
                <a:sym typeface="Helvetica Neue Medium"/>
              </a:rPr>
              <a:t>Score je Kategorie</a:t>
            </a:r>
            <a:r>
              <a:t> im Bereich von 0,10 bis 10,00 errechnet. </a:t>
            </a:r>
          </a:p>
          <a:p>
            <a:pPr/>
            <a:r>
              <a:t>Aus den Kategorie-Scores wird ein </a:t>
            </a:r>
            <a:r>
              <a:rPr>
                <a:solidFill>
                  <a:srgbClr val="1B4A60"/>
                </a:solidFill>
                <a:latin typeface="Helvetica Neue Medium"/>
                <a:ea typeface="Helvetica Neue Medium"/>
                <a:cs typeface="Helvetica Neue Medium"/>
                <a:sym typeface="Helvetica Neue Medium"/>
              </a:rPr>
              <a:t>Gesamtscore</a:t>
            </a:r>
            <a:r>
              <a:t> (0,10–10,00) ermittelt.  </a:t>
            </a:r>
          </a:p>
          <a:p>
            <a:pPr/>
            <a:r>
              <a:rPr>
                <a:solidFill>
                  <a:srgbClr val="1B4A60"/>
                </a:solidFill>
                <a:latin typeface="Helvetica Neue Medium"/>
                <a:ea typeface="Helvetica Neue Medium"/>
                <a:cs typeface="Helvetica Neue Medium"/>
                <a:sym typeface="Helvetica Neue Medium"/>
              </a:rPr>
              <a:t>Visualisierung</a:t>
            </a:r>
            <a:r>
              <a:t> der Scores</a:t>
            </a:r>
          </a:p>
          <a:p>
            <a:pPr marL="450000" indent="-269999" algn="just">
              <a:spcBef>
                <a:spcPts val="0"/>
              </a:spcBef>
              <a:buSzPct val="68000"/>
            </a:pPr>
            <a:r>
              <a:t>je Kategorie und der Gesamt-Score in Form von </a:t>
            </a:r>
            <a:r>
              <a:rPr>
                <a:solidFill>
                  <a:srgbClr val="1B4A60"/>
                </a:solidFill>
                <a:latin typeface="Helvetica Neue Medium"/>
                <a:ea typeface="Helvetica Neue Medium"/>
                <a:cs typeface="Helvetica Neue Medium"/>
                <a:sym typeface="Helvetica Neue Medium"/>
              </a:rPr>
              <a:t>stilisierten Tacho-Scheiben</a:t>
            </a:r>
            <a:r>
              <a:t>.</a:t>
            </a:r>
          </a:p>
          <a:p>
            <a:pPr marL="450000" indent="-269999" algn="just">
              <a:spcBef>
                <a:spcPts val="0"/>
              </a:spcBef>
              <a:buSzPct val="68000"/>
            </a:pPr>
            <a:r>
              <a:rPr>
                <a:solidFill>
                  <a:srgbClr val="1B4A60"/>
                </a:solidFill>
                <a:latin typeface="Helvetica Neue Medium"/>
                <a:ea typeface="Helvetica Neue Medium"/>
                <a:cs typeface="Helvetica Neue Medium"/>
                <a:sym typeface="Helvetica Neue Medium"/>
              </a:rPr>
              <a:t>Netzdiagramm</a:t>
            </a:r>
            <a:r>
              <a:t>, aus der die Verteilung der Punkte je Frage entnommen werden kann. </a:t>
            </a:r>
          </a:p>
          <a:p>
            <a:pPr marL="450000" indent="-269999" algn="just">
              <a:spcBef>
                <a:spcPts val="0"/>
              </a:spcBef>
              <a:buSzPct val="68000"/>
            </a:pPr>
            <a:r>
              <a:rPr>
                <a:solidFill>
                  <a:srgbClr val="1B4A60"/>
                </a:solidFill>
                <a:latin typeface="Helvetica Neue Medium"/>
                <a:ea typeface="Helvetica Neue Medium"/>
                <a:cs typeface="Helvetica Neue Medium"/>
                <a:sym typeface="Helvetica Neue Medium"/>
              </a:rPr>
              <a:t>Balkendiagramm</a:t>
            </a:r>
            <a:r>
              <a:t> der Scorebereiche je Kategorie</a:t>
            </a:r>
          </a:p>
          <a:p>
            <a:pPr marL="450000" indent="-269999" algn="just">
              <a:spcBef>
                <a:spcPts val="0"/>
              </a:spcBef>
              <a:buSzPct val="68000"/>
            </a:pPr>
            <a:r>
              <a:rPr>
                <a:solidFill>
                  <a:srgbClr val="1B4A60"/>
                </a:solidFill>
                <a:latin typeface="Helvetica Neue Medium"/>
                <a:ea typeface="Helvetica Neue Medium"/>
                <a:cs typeface="Helvetica Neue Medium"/>
                <a:sym typeface="Helvetica Neue Medium"/>
              </a:rPr>
              <a:t>Infografiken</a:t>
            </a:r>
            <a:r>
              <a:t> ausgewählter Fragen</a:t>
            </a:r>
          </a:p>
          <a:p>
            <a:pPr marL="450000" indent="-269999" algn="just">
              <a:spcBef>
                <a:spcPts val="0"/>
              </a:spcBef>
              <a:buSzPct val="68000"/>
            </a:pPr>
            <a:r>
              <a:rPr>
                <a:solidFill>
                  <a:srgbClr val="1B4A60"/>
                </a:solidFill>
                <a:latin typeface="Helvetica Neue Medium"/>
                <a:ea typeface="Helvetica Neue Medium"/>
                <a:cs typeface="Helvetica Neue Medium"/>
                <a:sym typeface="Helvetica Neue Medium"/>
              </a:rPr>
              <a:t>verbalisierte</a:t>
            </a:r>
            <a:r>
              <a:t> Auswertung mit </a:t>
            </a:r>
            <a:r>
              <a:rPr>
                <a:solidFill>
                  <a:srgbClr val="1B4A60"/>
                </a:solidFill>
                <a:latin typeface="Helvetica Neue Medium"/>
                <a:ea typeface="Helvetica Neue Medium"/>
                <a:cs typeface="Helvetica Neue Medium"/>
                <a:sym typeface="Helvetica Neue Medium"/>
              </a:rPr>
              <a:t>Impulsen</a:t>
            </a:r>
            <a:r>
              <a:t> für Änderungen</a:t>
            </a:r>
          </a:p>
        </p:txBody>
      </p:sp>
      <p:pic>
        <p:nvPicPr>
          <p:cNvPr id="344" name="Fragebogen AVC2_0 (verschoben).pdf" descr="Fragebogen AVC2_0 (verschoben).pdf"/>
          <p:cNvPicPr>
            <a:picLocks noChangeAspect="1"/>
          </p:cNvPicPr>
          <p:nvPr/>
        </p:nvPicPr>
        <p:blipFill>
          <a:blip r:embed="rId2">
            <a:extLst/>
          </a:blip>
          <a:stretch>
            <a:fillRect/>
          </a:stretch>
        </p:blipFill>
        <p:spPr>
          <a:xfrm>
            <a:off x="476864" y="1047753"/>
            <a:ext cx="2364472" cy="3344013"/>
          </a:xfrm>
          <a:prstGeom prst="rect">
            <a:avLst/>
          </a:prstGeom>
          <a:ln w="12700">
            <a:miter lim="400000"/>
          </a:ln>
          <a:effectLst>
            <a:outerShdw sx="100000" sy="100000" kx="0" ky="0" algn="b" rotWithShape="0" blurRad="190500" dist="0"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4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34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34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34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343">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7" name="Bild" descr="Bild"/>
          <p:cNvPicPr>
            <a:picLocks noChangeAspect="1"/>
          </p:cNvPicPr>
          <p:nvPr/>
        </p:nvPicPr>
        <p:blipFill>
          <a:blip r:embed="rId2">
            <a:extLst/>
          </a:blip>
          <a:stretch>
            <a:fillRect/>
          </a:stretch>
        </p:blipFill>
        <p:spPr>
          <a:xfrm>
            <a:off x="3645769" y="647752"/>
            <a:ext cx="5221263" cy="3483196"/>
          </a:xfrm>
          <a:prstGeom prst="rect">
            <a:avLst/>
          </a:prstGeom>
          <a:ln w="12700">
            <a:miter lim="400000"/>
          </a:ln>
          <a:effectLst>
            <a:outerShdw sx="100000" sy="100000" kx="0" ky="0" algn="b" rotWithShape="0" blurRad="190500" dist="0" dir="5400000">
              <a:srgbClr val="000000"/>
            </a:outerShdw>
          </a:effectLst>
        </p:spPr>
      </p:pic>
      <p:sp>
        <p:nvSpPr>
          <p:cNvPr id="348" name="1. Messung…"/>
          <p:cNvSpPr txBox="1"/>
          <p:nvPr/>
        </p:nvSpPr>
        <p:spPr>
          <a:xfrm>
            <a:off x="363724" y="597600"/>
            <a:ext cx="2749974" cy="9106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914400">
              <a:lnSpc>
                <a:spcPct val="100000"/>
              </a:lnSpc>
              <a:spcBef>
                <a:spcPts val="0"/>
              </a:spcBef>
              <a:defRPr b="1" sz="1700">
                <a:solidFill>
                  <a:srgbClr val="1B4A60"/>
                </a:solidFill>
                <a:latin typeface="IBM Plex Serif"/>
                <a:ea typeface="IBM Plex Serif"/>
                <a:cs typeface="IBM Plex Serif"/>
                <a:sym typeface="IBM Plex Serif"/>
              </a:defRPr>
            </a:pPr>
            <a:r>
              <a:t>1. Messung</a:t>
            </a:r>
          </a:p>
          <a:p>
            <a:pPr defTabSz="914400">
              <a:lnSpc>
                <a:spcPct val="100000"/>
              </a:lnSpc>
              <a:spcBef>
                <a:spcPts val="0"/>
              </a:spcBef>
              <a:defRPr sz="1600">
                <a:solidFill>
                  <a:srgbClr val="1B4A60"/>
                </a:solidFill>
                <a:latin typeface="IBM Plex Serif Light"/>
                <a:ea typeface="IBM Plex Serif Light"/>
                <a:cs typeface="IBM Plex Serif Light"/>
                <a:sym typeface="IBM Plex Serif Light"/>
              </a:defRPr>
            </a:pPr>
            <a:r>
              <a:t>Score-Auswertung</a:t>
            </a:r>
          </a:p>
        </p:txBody>
      </p:sp>
      <p:sp>
        <p:nvSpPr>
          <p:cNvPr id="349" name="Lineal"/>
          <p:cNvSpPr/>
          <p:nvPr/>
        </p:nvSpPr>
        <p:spPr>
          <a:xfrm rot="8580000">
            <a:off x="452784" y="1997293"/>
            <a:ext cx="2419455" cy="449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7" y="0"/>
                </a:moveTo>
                <a:cubicBezTo>
                  <a:pt x="196" y="0"/>
                  <a:pt x="0" y="1044"/>
                  <a:pt x="0" y="2342"/>
                </a:cubicBezTo>
                <a:lnTo>
                  <a:pt x="0" y="19258"/>
                </a:lnTo>
                <a:cubicBezTo>
                  <a:pt x="0" y="20556"/>
                  <a:pt x="196" y="21600"/>
                  <a:pt x="437" y="21600"/>
                </a:cubicBezTo>
                <a:lnTo>
                  <a:pt x="21163" y="21600"/>
                </a:lnTo>
                <a:cubicBezTo>
                  <a:pt x="21404" y="21600"/>
                  <a:pt x="21600" y="20556"/>
                  <a:pt x="21600" y="19258"/>
                </a:cubicBezTo>
                <a:lnTo>
                  <a:pt x="21600" y="2342"/>
                </a:lnTo>
                <a:cubicBezTo>
                  <a:pt x="21600" y="1044"/>
                  <a:pt x="21404" y="0"/>
                  <a:pt x="21163" y="0"/>
                </a:cubicBezTo>
                <a:lnTo>
                  <a:pt x="437" y="0"/>
                </a:lnTo>
                <a:close/>
                <a:moveTo>
                  <a:pt x="19439" y="7273"/>
                </a:moveTo>
                <a:cubicBezTo>
                  <a:pt x="19672" y="7273"/>
                  <a:pt x="19860" y="8287"/>
                  <a:pt x="19860" y="9542"/>
                </a:cubicBezTo>
                <a:cubicBezTo>
                  <a:pt x="19860" y="10798"/>
                  <a:pt x="19672" y="11821"/>
                  <a:pt x="19439" y="11821"/>
                </a:cubicBezTo>
                <a:cubicBezTo>
                  <a:pt x="19206" y="11821"/>
                  <a:pt x="19018" y="10797"/>
                  <a:pt x="19018" y="9542"/>
                </a:cubicBezTo>
                <a:cubicBezTo>
                  <a:pt x="19018" y="8287"/>
                  <a:pt x="19206" y="7273"/>
                  <a:pt x="19439" y="7273"/>
                </a:cubicBezTo>
                <a:close/>
                <a:moveTo>
                  <a:pt x="677" y="9478"/>
                </a:moveTo>
                <a:lnTo>
                  <a:pt x="893" y="9478"/>
                </a:lnTo>
                <a:lnTo>
                  <a:pt x="893" y="19103"/>
                </a:lnTo>
                <a:lnTo>
                  <a:pt x="677" y="19103"/>
                </a:lnTo>
                <a:lnTo>
                  <a:pt x="677" y="9478"/>
                </a:lnTo>
                <a:close/>
                <a:moveTo>
                  <a:pt x="5658" y="9478"/>
                </a:moveTo>
                <a:lnTo>
                  <a:pt x="5875" y="9478"/>
                </a:lnTo>
                <a:lnTo>
                  <a:pt x="5875" y="19103"/>
                </a:lnTo>
                <a:lnTo>
                  <a:pt x="5658" y="19103"/>
                </a:lnTo>
                <a:lnTo>
                  <a:pt x="5658" y="9478"/>
                </a:lnTo>
                <a:close/>
                <a:moveTo>
                  <a:pt x="10694" y="9478"/>
                </a:moveTo>
                <a:lnTo>
                  <a:pt x="10911" y="9478"/>
                </a:lnTo>
                <a:lnTo>
                  <a:pt x="10911" y="19103"/>
                </a:lnTo>
                <a:lnTo>
                  <a:pt x="10694" y="19103"/>
                </a:lnTo>
                <a:lnTo>
                  <a:pt x="10694" y="9478"/>
                </a:lnTo>
                <a:close/>
                <a:moveTo>
                  <a:pt x="15730" y="9478"/>
                </a:moveTo>
                <a:lnTo>
                  <a:pt x="15947" y="9478"/>
                </a:lnTo>
                <a:lnTo>
                  <a:pt x="15947" y="19103"/>
                </a:lnTo>
                <a:lnTo>
                  <a:pt x="15730" y="19103"/>
                </a:lnTo>
                <a:lnTo>
                  <a:pt x="15730" y="9478"/>
                </a:lnTo>
                <a:close/>
                <a:moveTo>
                  <a:pt x="20712" y="9478"/>
                </a:moveTo>
                <a:lnTo>
                  <a:pt x="20928" y="9478"/>
                </a:lnTo>
                <a:lnTo>
                  <a:pt x="20928" y="19103"/>
                </a:lnTo>
                <a:lnTo>
                  <a:pt x="20712" y="19103"/>
                </a:lnTo>
                <a:lnTo>
                  <a:pt x="20712" y="9478"/>
                </a:lnTo>
                <a:close/>
                <a:moveTo>
                  <a:pt x="3168" y="12395"/>
                </a:moveTo>
                <a:lnTo>
                  <a:pt x="3384" y="12395"/>
                </a:lnTo>
                <a:lnTo>
                  <a:pt x="3384" y="19103"/>
                </a:lnTo>
                <a:lnTo>
                  <a:pt x="3168" y="19103"/>
                </a:lnTo>
                <a:lnTo>
                  <a:pt x="3168" y="12395"/>
                </a:lnTo>
                <a:close/>
                <a:moveTo>
                  <a:pt x="8203" y="12395"/>
                </a:moveTo>
                <a:lnTo>
                  <a:pt x="8420" y="12395"/>
                </a:lnTo>
                <a:lnTo>
                  <a:pt x="8420" y="19103"/>
                </a:lnTo>
                <a:lnTo>
                  <a:pt x="8203" y="19103"/>
                </a:lnTo>
                <a:lnTo>
                  <a:pt x="8203" y="12395"/>
                </a:lnTo>
                <a:close/>
                <a:moveTo>
                  <a:pt x="13185" y="12395"/>
                </a:moveTo>
                <a:lnTo>
                  <a:pt x="13402" y="12395"/>
                </a:lnTo>
                <a:lnTo>
                  <a:pt x="13402" y="19103"/>
                </a:lnTo>
                <a:lnTo>
                  <a:pt x="13185" y="19103"/>
                </a:lnTo>
                <a:lnTo>
                  <a:pt x="13185" y="12395"/>
                </a:lnTo>
                <a:close/>
                <a:moveTo>
                  <a:pt x="18221" y="12395"/>
                </a:moveTo>
                <a:lnTo>
                  <a:pt x="18437" y="12395"/>
                </a:lnTo>
                <a:lnTo>
                  <a:pt x="18437" y="19103"/>
                </a:lnTo>
                <a:lnTo>
                  <a:pt x="18221" y="19103"/>
                </a:lnTo>
                <a:lnTo>
                  <a:pt x="18221" y="12395"/>
                </a:lnTo>
                <a:close/>
                <a:moveTo>
                  <a:pt x="1272" y="15020"/>
                </a:moveTo>
                <a:lnTo>
                  <a:pt x="1489" y="15020"/>
                </a:lnTo>
                <a:lnTo>
                  <a:pt x="1489" y="19103"/>
                </a:lnTo>
                <a:lnTo>
                  <a:pt x="1272" y="19103"/>
                </a:lnTo>
                <a:lnTo>
                  <a:pt x="1272" y="15020"/>
                </a:lnTo>
                <a:close/>
                <a:moveTo>
                  <a:pt x="1922" y="15020"/>
                </a:moveTo>
                <a:lnTo>
                  <a:pt x="2139" y="15020"/>
                </a:lnTo>
                <a:lnTo>
                  <a:pt x="2139" y="19103"/>
                </a:lnTo>
                <a:lnTo>
                  <a:pt x="1922" y="19103"/>
                </a:lnTo>
                <a:lnTo>
                  <a:pt x="1922" y="15020"/>
                </a:lnTo>
                <a:close/>
                <a:moveTo>
                  <a:pt x="2518" y="15020"/>
                </a:moveTo>
                <a:lnTo>
                  <a:pt x="2734" y="15020"/>
                </a:lnTo>
                <a:lnTo>
                  <a:pt x="2734" y="19103"/>
                </a:lnTo>
                <a:lnTo>
                  <a:pt x="2518" y="19103"/>
                </a:lnTo>
                <a:lnTo>
                  <a:pt x="2518" y="15020"/>
                </a:lnTo>
                <a:close/>
                <a:moveTo>
                  <a:pt x="3817" y="15020"/>
                </a:moveTo>
                <a:lnTo>
                  <a:pt x="4034" y="15020"/>
                </a:lnTo>
                <a:lnTo>
                  <a:pt x="4034" y="19103"/>
                </a:lnTo>
                <a:lnTo>
                  <a:pt x="3817" y="19103"/>
                </a:lnTo>
                <a:lnTo>
                  <a:pt x="3817" y="15020"/>
                </a:lnTo>
                <a:close/>
                <a:moveTo>
                  <a:pt x="4413" y="15020"/>
                </a:moveTo>
                <a:lnTo>
                  <a:pt x="4630" y="15020"/>
                </a:lnTo>
                <a:lnTo>
                  <a:pt x="4630" y="19103"/>
                </a:lnTo>
                <a:lnTo>
                  <a:pt x="4413" y="19103"/>
                </a:lnTo>
                <a:lnTo>
                  <a:pt x="4413" y="15020"/>
                </a:lnTo>
                <a:close/>
                <a:moveTo>
                  <a:pt x="5063" y="15020"/>
                </a:moveTo>
                <a:lnTo>
                  <a:pt x="5279" y="15020"/>
                </a:lnTo>
                <a:lnTo>
                  <a:pt x="5279" y="19103"/>
                </a:lnTo>
                <a:lnTo>
                  <a:pt x="5063" y="19103"/>
                </a:lnTo>
                <a:lnTo>
                  <a:pt x="5063" y="15020"/>
                </a:lnTo>
                <a:close/>
                <a:moveTo>
                  <a:pt x="6308" y="15020"/>
                </a:moveTo>
                <a:lnTo>
                  <a:pt x="6525" y="15020"/>
                </a:lnTo>
                <a:lnTo>
                  <a:pt x="6525" y="19103"/>
                </a:lnTo>
                <a:lnTo>
                  <a:pt x="6308" y="19103"/>
                </a:lnTo>
                <a:lnTo>
                  <a:pt x="6308" y="15020"/>
                </a:lnTo>
                <a:close/>
                <a:moveTo>
                  <a:pt x="6904" y="15020"/>
                </a:moveTo>
                <a:lnTo>
                  <a:pt x="7120" y="15020"/>
                </a:lnTo>
                <a:lnTo>
                  <a:pt x="7120" y="19103"/>
                </a:lnTo>
                <a:lnTo>
                  <a:pt x="6904" y="19103"/>
                </a:lnTo>
                <a:lnTo>
                  <a:pt x="6904" y="15020"/>
                </a:lnTo>
                <a:close/>
                <a:moveTo>
                  <a:pt x="7554" y="15020"/>
                </a:moveTo>
                <a:lnTo>
                  <a:pt x="7770" y="15020"/>
                </a:lnTo>
                <a:lnTo>
                  <a:pt x="7770" y="19103"/>
                </a:lnTo>
                <a:lnTo>
                  <a:pt x="7554" y="19103"/>
                </a:lnTo>
                <a:lnTo>
                  <a:pt x="7554" y="15020"/>
                </a:lnTo>
                <a:close/>
                <a:moveTo>
                  <a:pt x="8799" y="15020"/>
                </a:moveTo>
                <a:lnTo>
                  <a:pt x="9016" y="15020"/>
                </a:lnTo>
                <a:lnTo>
                  <a:pt x="9016" y="19103"/>
                </a:lnTo>
                <a:lnTo>
                  <a:pt x="8799" y="19103"/>
                </a:lnTo>
                <a:lnTo>
                  <a:pt x="8799" y="15020"/>
                </a:lnTo>
                <a:close/>
                <a:moveTo>
                  <a:pt x="9449" y="15020"/>
                </a:moveTo>
                <a:lnTo>
                  <a:pt x="9665" y="15020"/>
                </a:lnTo>
                <a:lnTo>
                  <a:pt x="9665" y="19103"/>
                </a:lnTo>
                <a:lnTo>
                  <a:pt x="9449" y="19103"/>
                </a:lnTo>
                <a:lnTo>
                  <a:pt x="9449" y="15020"/>
                </a:lnTo>
                <a:close/>
                <a:moveTo>
                  <a:pt x="10044" y="15020"/>
                </a:moveTo>
                <a:lnTo>
                  <a:pt x="10261" y="15020"/>
                </a:lnTo>
                <a:lnTo>
                  <a:pt x="10261" y="19103"/>
                </a:lnTo>
                <a:lnTo>
                  <a:pt x="10044" y="19103"/>
                </a:lnTo>
                <a:lnTo>
                  <a:pt x="10044" y="15020"/>
                </a:lnTo>
                <a:close/>
                <a:moveTo>
                  <a:pt x="11344" y="15020"/>
                </a:moveTo>
                <a:lnTo>
                  <a:pt x="11506" y="15020"/>
                </a:lnTo>
                <a:lnTo>
                  <a:pt x="11506" y="19103"/>
                </a:lnTo>
                <a:lnTo>
                  <a:pt x="11344" y="19103"/>
                </a:lnTo>
                <a:lnTo>
                  <a:pt x="11344" y="15020"/>
                </a:lnTo>
                <a:close/>
                <a:moveTo>
                  <a:pt x="11940" y="15020"/>
                </a:moveTo>
                <a:lnTo>
                  <a:pt x="12156" y="15020"/>
                </a:lnTo>
                <a:lnTo>
                  <a:pt x="12156" y="19103"/>
                </a:lnTo>
                <a:lnTo>
                  <a:pt x="11940" y="19103"/>
                </a:lnTo>
                <a:lnTo>
                  <a:pt x="11940" y="15020"/>
                </a:lnTo>
                <a:close/>
                <a:moveTo>
                  <a:pt x="12589" y="15020"/>
                </a:moveTo>
                <a:lnTo>
                  <a:pt x="12806" y="15020"/>
                </a:lnTo>
                <a:lnTo>
                  <a:pt x="12806" y="19103"/>
                </a:lnTo>
                <a:lnTo>
                  <a:pt x="12589" y="19103"/>
                </a:lnTo>
                <a:lnTo>
                  <a:pt x="12589" y="15020"/>
                </a:lnTo>
                <a:close/>
                <a:moveTo>
                  <a:pt x="13835" y="15020"/>
                </a:moveTo>
                <a:lnTo>
                  <a:pt x="14051" y="15020"/>
                </a:lnTo>
                <a:lnTo>
                  <a:pt x="14051" y="19103"/>
                </a:lnTo>
                <a:lnTo>
                  <a:pt x="13835" y="19103"/>
                </a:lnTo>
                <a:lnTo>
                  <a:pt x="13835" y="15020"/>
                </a:lnTo>
                <a:close/>
                <a:moveTo>
                  <a:pt x="14430" y="15020"/>
                </a:moveTo>
                <a:lnTo>
                  <a:pt x="14647" y="15020"/>
                </a:lnTo>
                <a:lnTo>
                  <a:pt x="14647" y="19103"/>
                </a:lnTo>
                <a:lnTo>
                  <a:pt x="14430" y="19103"/>
                </a:lnTo>
                <a:lnTo>
                  <a:pt x="14430" y="15020"/>
                </a:lnTo>
                <a:close/>
                <a:moveTo>
                  <a:pt x="15080" y="15020"/>
                </a:moveTo>
                <a:lnTo>
                  <a:pt x="15297" y="15020"/>
                </a:lnTo>
                <a:lnTo>
                  <a:pt x="15297" y="19103"/>
                </a:lnTo>
                <a:lnTo>
                  <a:pt x="15080" y="19103"/>
                </a:lnTo>
                <a:lnTo>
                  <a:pt x="15080" y="15020"/>
                </a:lnTo>
                <a:close/>
                <a:moveTo>
                  <a:pt x="16326" y="15020"/>
                </a:moveTo>
                <a:lnTo>
                  <a:pt x="16542" y="15020"/>
                </a:lnTo>
                <a:lnTo>
                  <a:pt x="16542" y="19103"/>
                </a:lnTo>
                <a:lnTo>
                  <a:pt x="16326" y="19103"/>
                </a:lnTo>
                <a:lnTo>
                  <a:pt x="16326" y="15020"/>
                </a:lnTo>
                <a:close/>
                <a:moveTo>
                  <a:pt x="16975" y="15020"/>
                </a:moveTo>
                <a:lnTo>
                  <a:pt x="17192" y="15020"/>
                </a:lnTo>
                <a:lnTo>
                  <a:pt x="17192" y="19103"/>
                </a:lnTo>
                <a:lnTo>
                  <a:pt x="16975" y="19103"/>
                </a:lnTo>
                <a:lnTo>
                  <a:pt x="16975" y="15020"/>
                </a:lnTo>
                <a:close/>
                <a:moveTo>
                  <a:pt x="17571" y="15020"/>
                </a:moveTo>
                <a:lnTo>
                  <a:pt x="17788" y="15020"/>
                </a:lnTo>
                <a:lnTo>
                  <a:pt x="17788" y="19103"/>
                </a:lnTo>
                <a:lnTo>
                  <a:pt x="17571" y="19103"/>
                </a:lnTo>
                <a:lnTo>
                  <a:pt x="17571" y="15020"/>
                </a:lnTo>
                <a:close/>
                <a:moveTo>
                  <a:pt x="18816" y="15020"/>
                </a:moveTo>
                <a:lnTo>
                  <a:pt x="19033" y="15020"/>
                </a:lnTo>
                <a:lnTo>
                  <a:pt x="19033" y="19103"/>
                </a:lnTo>
                <a:lnTo>
                  <a:pt x="18816" y="19103"/>
                </a:lnTo>
                <a:lnTo>
                  <a:pt x="18816" y="15020"/>
                </a:lnTo>
                <a:close/>
                <a:moveTo>
                  <a:pt x="19466" y="15020"/>
                </a:moveTo>
                <a:lnTo>
                  <a:pt x="19683" y="15020"/>
                </a:lnTo>
                <a:lnTo>
                  <a:pt x="19683" y="19103"/>
                </a:lnTo>
                <a:lnTo>
                  <a:pt x="19466" y="19103"/>
                </a:lnTo>
                <a:lnTo>
                  <a:pt x="19466" y="15020"/>
                </a:lnTo>
                <a:close/>
                <a:moveTo>
                  <a:pt x="20116" y="15020"/>
                </a:moveTo>
                <a:lnTo>
                  <a:pt x="20333" y="15020"/>
                </a:lnTo>
                <a:lnTo>
                  <a:pt x="20333" y="19103"/>
                </a:lnTo>
                <a:lnTo>
                  <a:pt x="20116" y="19103"/>
                </a:lnTo>
                <a:lnTo>
                  <a:pt x="20116" y="15020"/>
                </a:lnTo>
                <a:close/>
              </a:path>
            </a:pathLst>
          </a:custGeom>
          <a:solidFill>
            <a:srgbClr val="1B4A60"/>
          </a:solidFill>
          <a:ln w="6350">
            <a:solidFill>
              <a:srgbClr val="FFFFFF"/>
            </a:solidFill>
          </a:ln>
          <a:effectLst>
            <a:outerShdw sx="100000" sy="100000" kx="0" ky="0" algn="b" rotWithShape="0" blurRad="38100" dist="23000" dir="5400000">
              <a:srgbClr val="000000">
                <a:alpha val="35000"/>
              </a:srgbClr>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350" name="Zirkel"/>
          <p:cNvSpPr/>
          <p:nvPr/>
        </p:nvSpPr>
        <p:spPr>
          <a:xfrm>
            <a:off x="1485192" y="2344377"/>
            <a:ext cx="977613" cy="14651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10327" y="0"/>
                  <a:pt x="9946" y="254"/>
                  <a:pt x="9946" y="567"/>
                </a:cubicBezTo>
                <a:lnTo>
                  <a:pt x="9946" y="1610"/>
                </a:lnTo>
                <a:cubicBezTo>
                  <a:pt x="7891" y="1874"/>
                  <a:pt x="6330" y="3089"/>
                  <a:pt x="6330" y="4536"/>
                </a:cubicBezTo>
                <a:cubicBezTo>
                  <a:pt x="6330" y="5362"/>
                  <a:pt x="6838" y="6112"/>
                  <a:pt x="7655" y="6652"/>
                </a:cubicBezTo>
                <a:lnTo>
                  <a:pt x="4355" y="14251"/>
                </a:lnTo>
                <a:lnTo>
                  <a:pt x="850" y="14251"/>
                </a:lnTo>
                <a:cubicBezTo>
                  <a:pt x="380" y="14251"/>
                  <a:pt x="0" y="14505"/>
                  <a:pt x="0" y="14818"/>
                </a:cubicBezTo>
                <a:cubicBezTo>
                  <a:pt x="0" y="15131"/>
                  <a:pt x="380" y="15385"/>
                  <a:pt x="850" y="15385"/>
                </a:cubicBezTo>
                <a:lnTo>
                  <a:pt x="3862" y="15385"/>
                </a:lnTo>
                <a:lnTo>
                  <a:pt x="2428" y="18689"/>
                </a:lnTo>
                <a:cubicBezTo>
                  <a:pt x="2371" y="18829"/>
                  <a:pt x="2436" y="18970"/>
                  <a:pt x="2582" y="19067"/>
                </a:cubicBezTo>
                <a:lnTo>
                  <a:pt x="2258" y="21443"/>
                </a:lnTo>
                <a:lnTo>
                  <a:pt x="3035" y="21595"/>
                </a:lnTo>
                <a:lnTo>
                  <a:pt x="4580" y="19462"/>
                </a:lnTo>
                <a:cubicBezTo>
                  <a:pt x="4790" y="19440"/>
                  <a:pt x="4978" y="19338"/>
                  <a:pt x="5043" y="19192"/>
                </a:cubicBezTo>
                <a:lnTo>
                  <a:pt x="6694" y="15385"/>
                </a:lnTo>
                <a:lnTo>
                  <a:pt x="10134" y="15385"/>
                </a:lnTo>
                <a:lnTo>
                  <a:pt x="10134" y="15785"/>
                </a:lnTo>
                <a:cubicBezTo>
                  <a:pt x="10134" y="15995"/>
                  <a:pt x="10393" y="16163"/>
                  <a:pt x="10700" y="16163"/>
                </a:cubicBezTo>
                <a:lnTo>
                  <a:pt x="10804" y="16163"/>
                </a:lnTo>
                <a:lnTo>
                  <a:pt x="10821" y="16163"/>
                </a:lnTo>
                <a:lnTo>
                  <a:pt x="10925" y="16163"/>
                </a:lnTo>
                <a:cubicBezTo>
                  <a:pt x="11241" y="16163"/>
                  <a:pt x="11492" y="15990"/>
                  <a:pt x="11492" y="15785"/>
                </a:cubicBezTo>
                <a:lnTo>
                  <a:pt x="11492" y="15390"/>
                </a:lnTo>
                <a:lnTo>
                  <a:pt x="14931" y="15390"/>
                </a:lnTo>
                <a:lnTo>
                  <a:pt x="16583" y="19197"/>
                </a:lnTo>
                <a:cubicBezTo>
                  <a:pt x="16647" y="19343"/>
                  <a:pt x="16832" y="19440"/>
                  <a:pt x="17043" y="19467"/>
                </a:cubicBezTo>
                <a:lnTo>
                  <a:pt x="18591" y="21600"/>
                </a:lnTo>
                <a:lnTo>
                  <a:pt x="19367" y="21448"/>
                </a:lnTo>
                <a:lnTo>
                  <a:pt x="19043" y="19072"/>
                </a:lnTo>
                <a:cubicBezTo>
                  <a:pt x="19189" y="18975"/>
                  <a:pt x="19262" y="18835"/>
                  <a:pt x="19197" y="18694"/>
                </a:cubicBezTo>
                <a:lnTo>
                  <a:pt x="17741" y="15390"/>
                </a:lnTo>
                <a:lnTo>
                  <a:pt x="20750" y="15390"/>
                </a:lnTo>
                <a:cubicBezTo>
                  <a:pt x="21220" y="15390"/>
                  <a:pt x="21600" y="15136"/>
                  <a:pt x="21600" y="14823"/>
                </a:cubicBezTo>
                <a:cubicBezTo>
                  <a:pt x="21600" y="14510"/>
                  <a:pt x="21220" y="14251"/>
                  <a:pt x="20743" y="14251"/>
                </a:cubicBezTo>
                <a:lnTo>
                  <a:pt x="17238" y="14251"/>
                </a:lnTo>
                <a:lnTo>
                  <a:pt x="13937" y="6652"/>
                </a:lnTo>
                <a:cubicBezTo>
                  <a:pt x="14755" y="6112"/>
                  <a:pt x="15262" y="5362"/>
                  <a:pt x="15262" y="4536"/>
                </a:cubicBezTo>
                <a:cubicBezTo>
                  <a:pt x="15262" y="3083"/>
                  <a:pt x="13702" y="1874"/>
                  <a:pt x="11646" y="1610"/>
                </a:cubicBezTo>
                <a:lnTo>
                  <a:pt x="11646" y="567"/>
                </a:lnTo>
                <a:cubicBezTo>
                  <a:pt x="11646" y="254"/>
                  <a:pt x="11266" y="0"/>
                  <a:pt x="10796" y="0"/>
                </a:cubicBezTo>
                <a:close/>
                <a:moveTo>
                  <a:pt x="9946" y="2781"/>
                </a:moveTo>
                <a:lnTo>
                  <a:pt x="9946" y="3520"/>
                </a:lnTo>
                <a:cubicBezTo>
                  <a:pt x="9946" y="3833"/>
                  <a:pt x="10327" y="4087"/>
                  <a:pt x="10796" y="4087"/>
                </a:cubicBezTo>
                <a:cubicBezTo>
                  <a:pt x="11266" y="4087"/>
                  <a:pt x="11646" y="3833"/>
                  <a:pt x="11646" y="3520"/>
                </a:cubicBezTo>
                <a:lnTo>
                  <a:pt x="11646" y="2781"/>
                </a:lnTo>
                <a:cubicBezTo>
                  <a:pt x="12755" y="3024"/>
                  <a:pt x="13555" y="3715"/>
                  <a:pt x="13555" y="4536"/>
                </a:cubicBezTo>
                <a:cubicBezTo>
                  <a:pt x="13555" y="5551"/>
                  <a:pt x="12318" y="6382"/>
                  <a:pt x="10789" y="6382"/>
                </a:cubicBezTo>
                <a:cubicBezTo>
                  <a:pt x="9259" y="6382"/>
                  <a:pt x="8019" y="5557"/>
                  <a:pt x="8019" y="4536"/>
                </a:cubicBezTo>
                <a:cubicBezTo>
                  <a:pt x="8027" y="3715"/>
                  <a:pt x="8838" y="3024"/>
                  <a:pt x="9946" y="2781"/>
                </a:cubicBezTo>
                <a:close/>
                <a:moveTo>
                  <a:pt x="10108" y="7479"/>
                </a:moveTo>
                <a:cubicBezTo>
                  <a:pt x="10335" y="7501"/>
                  <a:pt x="10562" y="7516"/>
                  <a:pt x="10796" y="7516"/>
                </a:cubicBezTo>
                <a:cubicBezTo>
                  <a:pt x="11031" y="7516"/>
                  <a:pt x="11257" y="7501"/>
                  <a:pt x="11484" y="7479"/>
                </a:cubicBezTo>
                <a:lnTo>
                  <a:pt x="14423" y="14251"/>
                </a:lnTo>
                <a:lnTo>
                  <a:pt x="11477" y="14251"/>
                </a:lnTo>
                <a:lnTo>
                  <a:pt x="11477" y="13851"/>
                </a:lnTo>
                <a:cubicBezTo>
                  <a:pt x="11477" y="13640"/>
                  <a:pt x="11218" y="13473"/>
                  <a:pt x="10910" y="13473"/>
                </a:cubicBezTo>
                <a:lnTo>
                  <a:pt x="10796" y="13473"/>
                </a:lnTo>
                <a:lnTo>
                  <a:pt x="10682" y="13473"/>
                </a:lnTo>
                <a:cubicBezTo>
                  <a:pt x="10367" y="13473"/>
                  <a:pt x="10116" y="13646"/>
                  <a:pt x="10116" y="13851"/>
                </a:cubicBezTo>
                <a:lnTo>
                  <a:pt x="10116" y="14251"/>
                </a:lnTo>
                <a:lnTo>
                  <a:pt x="7170" y="14251"/>
                </a:lnTo>
                <a:lnTo>
                  <a:pt x="10108" y="7479"/>
                </a:lnTo>
                <a:close/>
              </a:path>
            </a:pathLst>
          </a:custGeom>
          <a:solidFill>
            <a:srgbClr val="1B4A60"/>
          </a:solidFill>
          <a:ln w="6350">
            <a:solidFill>
              <a:srgbClr val="FFFFFF"/>
            </a:solidFill>
          </a:ln>
          <a:effectLst>
            <a:outerShdw sx="100000" sy="100000" kx="0" ky="0" algn="b" rotWithShape="0" blurRad="190500" dist="0" dir="5400000">
              <a:srgbClr val="000000"/>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 name="Bild" descr="Bild"/>
          <p:cNvPicPr>
            <a:picLocks noChangeAspect="1"/>
          </p:cNvPicPr>
          <p:nvPr/>
        </p:nvPicPr>
        <p:blipFill>
          <a:blip r:embed="rId2">
            <a:extLst/>
          </a:blip>
          <a:stretch>
            <a:fillRect/>
          </a:stretch>
        </p:blipFill>
        <p:spPr>
          <a:xfrm>
            <a:off x="4501217" y="210714"/>
            <a:ext cx="3510366" cy="4357272"/>
          </a:xfrm>
          <a:prstGeom prst="rect">
            <a:avLst/>
          </a:prstGeom>
          <a:ln w="12700">
            <a:miter lim="400000"/>
          </a:ln>
          <a:effectLst>
            <a:outerShdw sx="100000" sy="100000" kx="0" ky="0" algn="b" rotWithShape="0" blurRad="190500" dist="0" dir="5400000">
              <a:srgbClr val="000000"/>
            </a:outerShdw>
          </a:effectLst>
        </p:spPr>
      </p:pic>
      <p:sp>
        <p:nvSpPr>
          <p:cNvPr id="354" name="1. Messung…"/>
          <p:cNvSpPr txBox="1"/>
          <p:nvPr>
            <p:ph type="body" sz="quarter" idx="1"/>
          </p:nvPr>
        </p:nvSpPr>
        <p:spPr>
          <a:xfrm>
            <a:off x="363724" y="597600"/>
            <a:ext cx="2749974" cy="1413676"/>
          </a:xfrm>
          <a:prstGeom prst="rect">
            <a:avLst/>
          </a:prstGeom>
        </p:spPr>
        <p:txBody>
          <a:bodyPr/>
          <a:lstStyle/>
          <a:p>
            <a:pPr/>
            <a:r>
              <a:t>1. Messung</a:t>
            </a:r>
          </a:p>
          <a:p>
            <a:pPr>
              <a:defRPr b="0" sz="1600">
                <a:latin typeface="IBM Plex Serif Light"/>
                <a:ea typeface="IBM Plex Serif Light"/>
                <a:cs typeface="IBM Plex Serif Light"/>
                <a:sym typeface="IBM Plex Serif Light"/>
              </a:defRPr>
            </a:pPr>
            <a:r>
              <a:t>Netzdiagramme</a:t>
            </a:r>
          </a:p>
        </p:txBody>
      </p:sp>
      <p:sp>
        <p:nvSpPr>
          <p:cNvPr id="355" name="Lineal"/>
          <p:cNvSpPr/>
          <p:nvPr/>
        </p:nvSpPr>
        <p:spPr>
          <a:xfrm rot="8580000">
            <a:off x="452784" y="1997293"/>
            <a:ext cx="2419455" cy="449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7" y="0"/>
                </a:moveTo>
                <a:cubicBezTo>
                  <a:pt x="196" y="0"/>
                  <a:pt x="0" y="1044"/>
                  <a:pt x="0" y="2342"/>
                </a:cubicBezTo>
                <a:lnTo>
                  <a:pt x="0" y="19258"/>
                </a:lnTo>
                <a:cubicBezTo>
                  <a:pt x="0" y="20556"/>
                  <a:pt x="196" y="21600"/>
                  <a:pt x="437" y="21600"/>
                </a:cubicBezTo>
                <a:lnTo>
                  <a:pt x="21163" y="21600"/>
                </a:lnTo>
                <a:cubicBezTo>
                  <a:pt x="21404" y="21600"/>
                  <a:pt x="21600" y="20556"/>
                  <a:pt x="21600" y="19258"/>
                </a:cubicBezTo>
                <a:lnTo>
                  <a:pt x="21600" y="2342"/>
                </a:lnTo>
                <a:cubicBezTo>
                  <a:pt x="21600" y="1044"/>
                  <a:pt x="21404" y="0"/>
                  <a:pt x="21163" y="0"/>
                </a:cubicBezTo>
                <a:lnTo>
                  <a:pt x="437" y="0"/>
                </a:lnTo>
                <a:close/>
                <a:moveTo>
                  <a:pt x="19439" y="7273"/>
                </a:moveTo>
                <a:cubicBezTo>
                  <a:pt x="19672" y="7273"/>
                  <a:pt x="19860" y="8287"/>
                  <a:pt x="19860" y="9542"/>
                </a:cubicBezTo>
                <a:cubicBezTo>
                  <a:pt x="19860" y="10798"/>
                  <a:pt x="19672" y="11821"/>
                  <a:pt x="19439" y="11821"/>
                </a:cubicBezTo>
                <a:cubicBezTo>
                  <a:pt x="19206" y="11821"/>
                  <a:pt x="19018" y="10797"/>
                  <a:pt x="19018" y="9542"/>
                </a:cubicBezTo>
                <a:cubicBezTo>
                  <a:pt x="19018" y="8287"/>
                  <a:pt x="19206" y="7273"/>
                  <a:pt x="19439" y="7273"/>
                </a:cubicBezTo>
                <a:close/>
                <a:moveTo>
                  <a:pt x="677" y="9478"/>
                </a:moveTo>
                <a:lnTo>
                  <a:pt x="893" y="9478"/>
                </a:lnTo>
                <a:lnTo>
                  <a:pt x="893" y="19103"/>
                </a:lnTo>
                <a:lnTo>
                  <a:pt x="677" y="19103"/>
                </a:lnTo>
                <a:lnTo>
                  <a:pt x="677" y="9478"/>
                </a:lnTo>
                <a:close/>
                <a:moveTo>
                  <a:pt x="5658" y="9478"/>
                </a:moveTo>
                <a:lnTo>
                  <a:pt x="5875" y="9478"/>
                </a:lnTo>
                <a:lnTo>
                  <a:pt x="5875" y="19103"/>
                </a:lnTo>
                <a:lnTo>
                  <a:pt x="5658" y="19103"/>
                </a:lnTo>
                <a:lnTo>
                  <a:pt x="5658" y="9478"/>
                </a:lnTo>
                <a:close/>
                <a:moveTo>
                  <a:pt x="10694" y="9478"/>
                </a:moveTo>
                <a:lnTo>
                  <a:pt x="10911" y="9478"/>
                </a:lnTo>
                <a:lnTo>
                  <a:pt x="10911" y="19103"/>
                </a:lnTo>
                <a:lnTo>
                  <a:pt x="10694" y="19103"/>
                </a:lnTo>
                <a:lnTo>
                  <a:pt x="10694" y="9478"/>
                </a:lnTo>
                <a:close/>
                <a:moveTo>
                  <a:pt x="15730" y="9478"/>
                </a:moveTo>
                <a:lnTo>
                  <a:pt x="15947" y="9478"/>
                </a:lnTo>
                <a:lnTo>
                  <a:pt x="15947" y="19103"/>
                </a:lnTo>
                <a:lnTo>
                  <a:pt x="15730" y="19103"/>
                </a:lnTo>
                <a:lnTo>
                  <a:pt x="15730" y="9478"/>
                </a:lnTo>
                <a:close/>
                <a:moveTo>
                  <a:pt x="20712" y="9478"/>
                </a:moveTo>
                <a:lnTo>
                  <a:pt x="20928" y="9478"/>
                </a:lnTo>
                <a:lnTo>
                  <a:pt x="20928" y="19103"/>
                </a:lnTo>
                <a:lnTo>
                  <a:pt x="20712" y="19103"/>
                </a:lnTo>
                <a:lnTo>
                  <a:pt x="20712" y="9478"/>
                </a:lnTo>
                <a:close/>
                <a:moveTo>
                  <a:pt x="3168" y="12395"/>
                </a:moveTo>
                <a:lnTo>
                  <a:pt x="3384" y="12395"/>
                </a:lnTo>
                <a:lnTo>
                  <a:pt x="3384" y="19103"/>
                </a:lnTo>
                <a:lnTo>
                  <a:pt x="3168" y="19103"/>
                </a:lnTo>
                <a:lnTo>
                  <a:pt x="3168" y="12395"/>
                </a:lnTo>
                <a:close/>
                <a:moveTo>
                  <a:pt x="8203" y="12395"/>
                </a:moveTo>
                <a:lnTo>
                  <a:pt x="8420" y="12395"/>
                </a:lnTo>
                <a:lnTo>
                  <a:pt x="8420" y="19103"/>
                </a:lnTo>
                <a:lnTo>
                  <a:pt x="8203" y="19103"/>
                </a:lnTo>
                <a:lnTo>
                  <a:pt x="8203" y="12395"/>
                </a:lnTo>
                <a:close/>
                <a:moveTo>
                  <a:pt x="13185" y="12395"/>
                </a:moveTo>
                <a:lnTo>
                  <a:pt x="13402" y="12395"/>
                </a:lnTo>
                <a:lnTo>
                  <a:pt x="13402" y="19103"/>
                </a:lnTo>
                <a:lnTo>
                  <a:pt x="13185" y="19103"/>
                </a:lnTo>
                <a:lnTo>
                  <a:pt x="13185" y="12395"/>
                </a:lnTo>
                <a:close/>
                <a:moveTo>
                  <a:pt x="18221" y="12395"/>
                </a:moveTo>
                <a:lnTo>
                  <a:pt x="18437" y="12395"/>
                </a:lnTo>
                <a:lnTo>
                  <a:pt x="18437" y="19103"/>
                </a:lnTo>
                <a:lnTo>
                  <a:pt x="18221" y="19103"/>
                </a:lnTo>
                <a:lnTo>
                  <a:pt x="18221" y="12395"/>
                </a:lnTo>
                <a:close/>
                <a:moveTo>
                  <a:pt x="1272" y="15020"/>
                </a:moveTo>
                <a:lnTo>
                  <a:pt x="1489" y="15020"/>
                </a:lnTo>
                <a:lnTo>
                  <a:pt x="1489" y="19103"/>
                </a:lnTo>
                <a:lnTo>
                  <a:pt x="1272" y="19103"/>
                </a:lnTo>
                <a:lnTo>
                  <a:pt x="1272" y="15020"/>
                </a:lnTo>
                <a:close/>
                <a:moveTo>
                  <a:pt x="1922" y="15020"/>
                </a:moveTo>
                <a:lnTo>
                  <a:pt x="2139" y="15020"/>
                </a:lnTo>
                <a:lnTo>
                  <a:pt x="2139" y="19103"/>
                </a:lnTo>
                <a:lnTo>
                  <a:pt x="1922" y="19103"/>
                </a:lnTo>
                <a:lnTo>
                  <a:pt x="1922" y="15020"/>
                </a:lnTo>
                <a:close/>
                <a:moveTo>
                  <a:pt x="2518" y="15020"/>
                </a:moveTo>
                <a:lnTo>
                  <a:pt x="2734" y="15020"/>
                </a:lnTo>
                <a:lnTo>
                  <a:pt x="2734" y="19103"/>
                </a:lnTo>
                <a:lnTo>
                  <a:pt x="2518" y="19103"/>
                </a:lnTo>
                <a:lnTo>
                  <a:pt x="2518" y="15020"/>
                </a:lnTo>
                <a:close/>
                <a:moveTo>
                  <a:pt x="3817" y="15020"/>
                </a:moveTo>
                <a:lnTo>
                  <a:pt x="4034" y="15020"/>
                </a:lnTo>
                <a:lnTo>
                  <a:pt x="4034" y="19103"/>
                </a:lnTo>
                <a:lnTo>
                  <a:pt x="3817" y="19103"/>
                </a:lnTo>
                <a:lnTo>
                  <a:pt x="3817" y="15020"/>
                </a:lnTo>
                <a:close/>
                <a:moveTo>
                  <a:pt x="4413" y="15020"/>
                </a:moveTo>
                <a:lnTo>
                  <a:pt x="4630" y="15020"/>
                </a:lnTo>
                <a:lnTo>
                  <a:pt x="4630" y="19103"/>
                </a:lnTo>
                <a:lnTo>
                  <a:pt x="4413" y="19103"/>
                </a:lnTo>
                <a:lnTo>
                  <a:pt x="4413" y="15020"/>
                </a:lnTo>
                <a:close/>
                <a:moveTo>
                  <a:pt x="5063" y="15020"/>
                </a:moveTo>
                <a:lnTo>
                  <a:pt x="5279" y="15020"/>
                </a:lnTo>
                <a:lnTo>
                  <a:pt x="5279" y="19103"/>
                </a:lnTo>
                <a:lnTo>
                  <a:pt x="5063" y="19103"/>
                </a:lnTo>
                <a:lnTo>
                  <a:pt x="5063" y="15020"/>
                </a:lnTo>
                <a:close/>
                <a:moveTo>
                  <a:pt x="6308" y="15020"/>
                </a:moveTo>
                <a:lnTo>
                  <a:pt x="6525" y="15020"/>
                </a:lnTo>
                <a:lnTo>
                  <a:pt x="6525" y="19103"/>
                </a:lnTo>
                <a:lnTo>
                  <a:pt x="6308" y="19103"/>
                </a:lnTo>
                <a:lnTo>
                  <a:pt x="6308" y="15020"/>
                </a:lnTo>
                <a:close/>
                <a:moveTo>
                  <a:pt x="6904" y="15020"/>
                </a:moveTo>
                <a:lnTo>
                  <a:pt x="7120" y="15020"/>
                </a:lnTo>
                <a:lnTo>
                  <a:pt x="7120" y="19103"/>
                </a:lnTo>
                <a:lnTo>
                  <a:pt x="6904" y="19103"/>
                </a:lnTo>
                <a:lnTo>
                  <a:pt x="6904" y="15020"/>
                </a:lnTo>
                <a:close/>
                <a:moveTo>
                  <a:pt x="7554" y="15020"/>
                </a:moveTo>
                <a:lnTo>
                  <a:pt x="7770" y="15020"/>
                </a:lnTo>
                <a:lnTo>
                  <a:pt x="7770" y="19103"/>
                </a:lnTo>
                <a:lnTo>
                  <a:pt x="7554" y="19103"/>
                </a:lnTo>
                <a:lnTo>
                  <a:pt x="7554" y="15020"/>
                </a:lnTo>
                <a:close/>
                <a:moveTo>
                  <a:pt x="8799" y="15020"/>
                </a:moveTo>
                <a:lnTo>
                  <a:pt x="9016" y="15020"/>
                </a:lnTo>
                <a:lnTo>
                  <a:pt x="9016" y="19103"/>
                </a:lnTo>
                <a:lnTo>
                  <a:pt x="8799" y="19103"/>
                </a:lnTo>
                <a:lnTo>
                  <a:pt x="8799" y="15020"/>
                </a:lnTo>
                <a:close/>
                <a:moveTo>
                  <a:pt x="9449" y="15020"/>
                </a:moveTo>
                <a:lnTo>
                  <a:pt x="9665" y="15020"/>
                </a:lnTo>
                <a:lnTo>
                  <a:pt x="9665" y="19103"/>
                </a:lnTo>
                <a:lnTo>
                  <a:pt x="9449" y="19103"/>
                </a:lnTo>
                <a:lnTo>
                  <a:pt x="9449" y="15020"/>
                </a:lnTo>
                <a:close/>
                <a:moveTo>
                  <a:pt x="10044" y="15020"/>
                </a:moveTo>
                <a:lnTo>
                  <a:pt x="10261" y="15020"/>
                </a:lnTo>
                <a:lnTo>
                  <a:pt x="10261" y="19103"/>
                </a:lnTo>
                <a:lnTo>
                  <a:pt x="10044" y="19103"/>
                </a:lnTo>
                <a:lnTo>
                  <a:pt x="10044" y="15020"/>
                </a:lnTo>
                <a:close/>
                <a:moveTo>
                  <a:pt x="11344" y="15020"/>
                </a:moveTo>
                <a:lnTo>
                  <a:pt x="11506" y="15020"/>
                </a:lnTo>
                <a:lnTo>
                  <a:pt x="11506" y="19103"/>
                </a:lnTo>
                <a:lnTo>
                  <a:pt x="11344" y="19103"/>
                </a:lnTo>
                <a:lnTo>
                  <a:pt x="11344" y="15020"/>
                </a:lnTo>
                <a:close/>
                <a:moveTo>
                  <a:pt x="11940" y="15020"/>
                </a:moveTo>
                <a:lnTo>
                  <a:pt x="12156" y="15020"/>
                </a:lnTo>
                <a:lnTo>
                  <a:pt x="12156" y="19103"/>
                </a:lnTo>
                <a:lnTo>
                  <a:pt x="11940" y="19103"/>
                </a:lnTo>
                <a:lnTo>
                  <a:pt x="11940" y="15020"/>
                </a:lnTo>
                <a:close/>
                <a:moveTo>
                  <a:pt x="12589" y="15020"/>
                </a:moveTo>
                <a:lnTo>
                  <a:pt x="12806" y="15020"/>
                </a:lnTo>
                <a:lnTo>
                  <a:pt x="12806" y="19103"/>
                </a:lnTo>
                <a:lnTo>
                  <a:pt x="12589" y="19103"/>
                </a:lnTo>
                <a:lnTo>
                  <a:pt x="12589" y="15020"/>
                </a:lnTo>
                <a:close/>
                <a:moveTo>
                  <a:pt x="13835" y="15020"/>
                </a:moveTo>
                <a:lnTo>
                  <a:pt x="14051" y="15020"/>
                </a:lnTo>
                <a:lnTo>
                  <a:pt x="14051" y="19103"/>
                </a:lnTo>
                <a:lnTo>
                  <a:pt x="13835" y="19103"/>
                </a:lnTo>
                <a:lnTo>
                  <a:pt x="13835" y="15020"/>
                </a:lnTo>
                <a:close/>
                <a:moveTo>
                  <a:pt x="14430" y="15020"/>
                </a:moveTo>
                <a:lnTo>
                  <a:pt x="14647" y="15020"/>
                </a:lnTo>
                <a:lnTo>
                  <a:pt x="14647" y="19103"/>
                </a:lnTo>
                <a:lnTo>
                  <a:pt x="14430" y="19103"/>
                </a:lnTo>
                <a:lnTo>
                  <a:pt x="14430" y="15020"/>
                </a:lnTo>
                <a:close/>
                <a:moveTo>
                  <a:pt x="15080" y="15020"/>
                </a:moveTo>
                <a:lnTo>
                  <a:pt x="15297" y="15020"/>
                </a:lnTo>
                <a:lnTo>
                  <a:pt x="15297" y="19103"/>
                </a:lnTo>
                <a:lnTo>
                  <a:pt x="15080" y="19103"/>
                </a:lnTo>
                <a:lnTo>
                  <a:pt x="15080" y="15020"/>
                </a:lnTo>
                <a:close/>
                <a:moveTo>
                  <a:pt x="16326" y="15020"/>
                </a:moveTo>
                <a:lnTo>
                  <a:pt x="16542" y="15020"/>
                </a:lnTo>
                <a:lnTo>
                  <a:pt x="16542" y="19103"/>
                </a:lnTo>
                <a:lnTo>
                  <a:pt x="16326" y="19103"/>
                </a:lnTo>
                <a:lnTo>
                  <a:pt x="16326" y="15020"/>
                </a:lnTo>
                <a:close/>
                <a:moveTo>
                  <a:pt x="16975" y="15020"/>
                </a:moveTo>
                <a:lnTo>
                  <a:pt x="17192" y="15020"/>
                </a:lnTo>
                <a:lnTo>
                  <a:pt x="17192" y="19103"/>
                </a:lnTo>
                <a:lnTo>
                  <a:pt x="16975" y="19103"/>
                </a:lnTo>
                <a:lnTo>
                  <a:pt x="16975" y="15020"/>
                </a:lnTo>
                <a:close/>
                <a:moveTo>
                  <a:pt x="17571" y="15020"/>
                </a:moveTo>
                <a:lnTo>
                  <a:pt x="17788" y="15020"/>
                </a:lnTo>
                <a:lnTo>
                  <a:pt x="17788" y="19103"/>
                </a:lnTo>
                <a:lnTo>
                  <a:pt x="17571" y="19103"/>
                </a:lnTo>
                <a:lnTo>
                  <a:pt x="17571" y="15020"/>
                </a:lnTo>
                <a:close/>
                <a:moveTo>
                  <a:pt x="18816" y="15020"/>
                </a:moveTo>
                <a:lnTo>
                  <a:pt x="19033" y="15020"/>
                </a:lnTo>
                <a:lnTo>
                  <a:pt x="19033" y="19103"/>
                </a:lnTo>
                <a:lnTo>
                  <a:pt x="18816" y="19103"/>
                </a:lnTo>
                <a:lnTo>
                  <a:pt x="18816" y="15020"/>
                </a:lnTo>
                <a:close/>
                <a:moveTo>
                  <a:pt x="19466" y="15020"/>
                </a:moveTo>
                <a:lnTo>
                  <a:pt x="19683" y="15020"/>
                </a:lnTo>
                <a:lnTo>
                  <a:pt x="19683" y="19103"/>
                </a:lnTo>
                <a:lnTo>
                  <a:pt x="19466" y="19103"/>
                </a:lnTo>
                <a:lnTo>
                  <a:pt x="19466" y="15020"/>
                </a:lnTo>
                <a:close/>
                <a:moveTo>
                  <a:pt x="20116" y="15020"/>
                </a:moveTo>
                <a:lnTo>
                  <a:pt x="20333" y="15020"/>
                </a:lnTo>
                <a:lnTo>
                  <a:pt x="20333" y="19103"/>
                </a:lnTo>
                <a:lnTo>
                  <a:pt x="20116" y="19103"/>
                </a:lnTo>
                <a:lnTo>
                  <a:pt x="20116" y="15020"/>
                </a:lnTo>
                <a:close/>
              </a:path>
            </a:pathLst>
          </a:custGeom>
          <a:solidFill>
            <a:srgbClr val="1B4A60"/>
          </a:solidFill>
          <a:ln w="6350">
            <a:solidFill>
              <a:srgbClr val="FFFFFF"/>
            </a:solidFill>
          </a:ln>
          <a:effectLst>
            <a:outerShdw sx="100000" sy="100000" kx="0" ky="0" algn="b" rotWithShape="0" blurRad="38100" dist="23000" dir="5400000">
              <a:srgbClr val="000000">
                <a:alpha val="35000"/>
              </a:srgbClr>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356" name="Zirkel"/>
          <p:cNvSpPr/>
          <p:nvPr/>
        </p:nvSpPr>
        <p:spPr>
          <a:xfrm>
            <a:off x="1485192" y="2344377"/>
            <a:ext cx="977613" cy="14651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10327" y="0"/>
                  <a:pt x="9946" y="254"/>
                  <a:pt x="9946" y="567"/>
                </a:cubicBezTo>
                <a:lnTo>
                  <a:pt x="9946" y="1610"/>
                </a:lnTo>
                <a:cubicBezTo>
                  <a:pt x="7891" y="1874"/>
                  <a:pt x="6330" y="3089"/>
                  <a:pt x="6330" y="4536"/>
                </a:cubicBezTo>
                <a:cubicBezTo>
                  <a:pt x="6330" y="5362"/>
                  <a:pt x="6838" y="6112"/>
                  <a:pt x="7655" y="6652"/>
                </a:cubicBezTo>
                <a:lnTo>
                  <a:pt x="4355" y="14251"/>
                </a:lnTo>
                <a:lnTo>
                  <a:pt x="850" y="14251"/>
                </a:lnTo>
                <a:cubicBezTo>
                  <a:pt x="380" y="14251"/>
                  <a:pt x="0" y="14505"/>
                  <a:pt x="0" y="14818"/>
                </a:cubicBezTo>
                <a:cubicBezTo>
                  <a:pt x="0" y="15131"/>
                  <a:pt x="380" y="15385"/>
                  <a:pt x="850" y="15385"/>
                </a:cubicBezTo>
                <a:lnTo>
                  <a:pt x="3862" y="15385"/>
                </a:lnTo>
                <a:lnTo>
                  <a:pt x="2428" y="18689"/>
                </a:lnTo>
                <a:cubicBezTo>
                  <a:pt x="2371" y="18829"/>
                  <a:pt x="2436" y="18970"/>
                  <a:pt x="2582" y="19067"/>
                </a:cubicBezTo>
                <a:lnTo>
                  <a:pt x="2258" y="21443"/>
                </a:lnTo>
                <a:lnTo>
                  <a:pt x="3035" y="21595"/>
                </a:lnTo>
                <a:lnTo>
                  <a:pt x="4580" y="19462"/>
                </a:lnTo>
                <a:cubicBezTo>
                  <a:pt x="4790" y="19440"/>
                  <a:pt x="4978" y="19338"/>
                  <a:pt x="5043" y="19192"/>
                </a:cubicBezTo>
                <a:lnTo>
                  <a:pt x="6694" y="15385"/>
                </a:lnTo>
                <a:lnTo>
                  <a:pt x="10134" y="15385"/>
                </a:lnTo>
                <a:lnTo>
                  <a:pt x="10134" y="15785"/>
                </a:lnTo>
                <a:cubicBezTo>
                  <a:pt x="10134" y="15995"/>
                  <a:pt x="10393" y="16163"/>
                  <a:pt x="10700" y="16163"/>
                </a:cubicBezTo>
                <a:lnTo>
                  <a:pt x="10804" y="16163"/>
                </a:lnTo>
                <a:lnTo>
                  <a:pt x="10821" y="16163"/>
                </a:lnTo>
                <a:lnTo>
                  <a:pt x="10925" y="16163"/>
                </a:lnTo>
                <a:cubicBezTo>
                  <a:pt x="11241" y="16163"/>
                  <a:pt x="11492" y="15990"/>
                  <a:pt x="11492" y="15785"/>
                </a:cubicBezTo>
                <a:lnTo>
                  <a:pt x="11492" y="15390"/>
                </a:lnTo>
                <a:lnTo>
                  <a:pt x="14931" y="15390"/>
                </a:lnTo>
                <a:lnTo>
                  <a:pt x="16583" y="19197"/>
                </a:lnTo>
                <a:cubicBezTo>
                  <a:pt x="16647" y="19343"/>
                  <a:pt x="16832" y="19440"/>
                  <a:pt x="17043" y="19467"/>
                </a:cubicBezTo>
                <a:lnTo>
                  <a:pt x="18591" y="21600"/>
                </a:lnTo>
                <a:lnTo>
                  <a:pt x="19367" y="21448"/>
                </a:lnTo>
                <a:lnTo>
                  <a:pt x="19043" y="19072"/>
                </a:lnTo>
                <a:cubicBezTo>
                  <a:pt x="19189" y="18975"/>
                  <a:pt x="19262" y="18835"/>
                  <a:pt x="19197" y="18694"/>
                </a:cubicBezTo>
                <a:lnTo>
                  <a:pt x="17741" y="15390"/>
                </a:lnTo>
                <a:lnTo>
                  <a:pt x="20750" y="15390"/>
                </a:lnTo>
                <a:cubicBezTo>
                  <a:pt x="21220" y="15390"/>
                  <a:pt x="21600" y="15136"/>
                  <a:pt x="21600" y="14823"/>
                </a:cubicBezTo>
                <a:cubicBezTo>
                  <a:pt x="21600" y="14510"/>
                  <a:pt x="21220" y="14251"/>
                  <a:pt x="20743" y="14251"/>
                </a:cubicBezTo>
                <a:lnTo>
                  <a:pt x="17238" y="14251"/>
                </a:lnTo>
                <a:lnTo>
                  <a:pt x="13937" y="6652"/>
                </a:lnTo>
                <a:cubicBezTo>
                  <a:pt x="14755" y="6112"/>
                  <a:pt x="15262" y="5362"/>
                  <a:pt x="15262" y="4536"/>
                </a:cubicBezTo>
                <a:cubicBezTo>
                  <a:pt x="15262" y="3083"/>
                  <a:pt x="13702" y="1874"/>
                  <a:pt x="11646" y="1610"/>
                </a:cubicBezTo>
                <a:lnTo>
                  <a:pt x="11646" y="567"/>
                </a:lnTo>
                <a:cubicBezTo>
                  <a:pt x="11646" y="254"/>
                  <a:pt x="11266" y="0"/>
                  <a:pt x="10796" y="0"/>
                </a:cubicBezTo>
                <a:close/>
                <a:moveTo>
                  <a:pt x="9946" y="2781"/>
                </a:moveTo>
                <a:lnTo>
                  <a:pt x="9946" y="3520"/>
                </a:lnTo>
                <a:cubicBezTo>
                  <a:pt x="9946" y="3833"/>
                  <a:pt x="10327" y="4087"/>
                  <a:pt x="10796" y="4087"/>
                </a:cubicBezTo>
                <a:cubicBezTo>
                  <a:pt x="11266" y="4087"/>
                  <a:pt x="11646" y="3833"/>
                  <a:pt x="11646" y="3520"/>
                </a:cubicBezTo>
                <a:lnTo>
                  <a:pt x="11646" y="2781"/>
                </a:lnTo>
                <a:cubicBezTo>
                  <a:pt x="12755" y="3024"/>
                  <a:pt x="13555" y="3715"/>
                  <a:pt x="13555" y="4536"/>
                </a:cubicBezTo>
                <a:cubicBezTo>
                  <a:pt x="13555" y="5551"/>
                  <a:pt x="12318" y="6382"/>
                  <a:pt x="10789" y="6382"/>
                </a:cubicBezTo>
                <a:cubicBezTo>
                  <a:pt x="9259" y="6382"/>
                  <a:pt x="8019" y="5557"/>
                  <a:pt x="8019" y="4536"/>
                </a:cubicBezTo>
                <a:cubicBezTo>
                  <a:pt x="8027" y="3715"/>
                  <a:pt x="8838" y="3024"/>
                  <a:pt x="9946" y="2781"/>
                </a:cubicBezTo>
                <a:close/>
                <a:moveTo>
                  <a:pt x="10108" y="7479"/>
                </a:moveTo>
                <a:cubicBezTo>
                  <a:pt x="10335" y="7501"/>
                  <a:pt x="10562" y="7516"/>
                  <a:pt x="10796" y="7516"/>
                </a:cubicBezTo>
                <a:cubicBezTo>
                  <a:pt x="11031" y="7516"/>
                  <a:pt x="11257" y="7501"/>
                  <a:pt x="11484" y="7479"/>
                </a:cubicBezTo>
                <a:lnTo>
                  <a:pt x="14423" y="14251"/>
                </a:lnTo>
                <a:lnTo>
                  <a:pt x="11477" y="14251"/>
                </a:lnTo>
                <a:lnTo>
                  <a:pt x="11477" y="13851"/>
                </a:lnTo>
                <a:cubicBezTo>
                  <a:pt x="11477" y="13640"/>
                  <a:pt x="11218" y="13473"/>
                  <a:pt x="10910" y="13473"/>
                </a:cubicBezTo>
                <a:lnTo>
                  <a:pt x="10796" y="13473"/>
                </a:lnTo>
                <a:lnTo>
                  <a:pt x="10682" y="13473"/>
                </a:lnTo>
                <a:cubicBezTo>
                  <a:pt x="10367" y="13473"/>
                  <a:pt x="10116" y="13646"/>
                  <a:pt x="10116" y="13851"/>
                </a:cubicBezTo>
                <a:lnTo>
                  <a:pt x="10116" y="14251"/>
                </a:lnTo>
                <a:lnTo>
                  <a:pt x="7170" y="14251"/>
                </a:lnTo>
                <a:lnTo>
                  <a:pt x="10108" y="7479"/>
                </a:lnTo>
                <a:close/>
              </a:path>
            </a:pathLst>
          </a:custGeom>
          <a:solidFill>
            <a:srgbClr val="1B4A60"/>
          </a:solidFill>
          <a:ln w="6350">
            <a:solidFill>
              <a:srgbClr val="FFFFFF"/>
            </a:solidFill>
          </a:ln>
          <a:effectLst>
            <a:outerShdw sx="100000" sy="100000" kx="0" ky="0" algn="b" rotWithShape="0" blurRad="190500" dist="0" dir="5400000">
              <a:srgbClr val="000000"/>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9" name="1. Messung…"/>
          <p:cNvSpPr txBox="1"/>
          <p:nvPr>
            <p:ph type="body" sz="quarter" idx="1"/>
          </p:nvPr>
        </p:nvSpPr>
        <p:spPr>
          <a:xfrm>
            <a:off x="363724" y="597600"/>
            <a:ext cx="2749974" cy="1267279"/>
          </a:xfrm>
          <a:prstGeom prst="rect">
            <a:avLst/>
          </a:prstGeom>
        </p:spPr>
        <p:txBody>
          <a:bodyPr/>
          <a:lstStyle/>
          <a:p>
            <a:pPr/>
            <a:r>
              <a:t>1. Messung</a:t>
            </a:r>
          </a:p>
          <a:p>
            <a:pPr>
              <a:defRPr b="0" sz="1600">
                <a:latin typeface="IBM Plex Serif Light"/>
                <a:ea typeface="IBM Plex Serif Light"/>
                <a:cs typeface="IBM Plex Serif Light"/>
                <a:sym typeface="IBM Plex Serif Light"/>
              </a:defRPr>
            </a:pPr>
            <a:r>
              <a:t>Scorebereiche je Kategorie</a:t>
            </a:r>
          </a:p>
        </p:txBody>
      </p:sp>
      <p:pic>
        <p:nvPicPr>
          <p:cNvPr id="360" name="Bild" descr="Bild"/>
          <p:cNvPicPr>
            <a:picLocks noChangeAspect="1"/>
          </p:cNvPicPr>
          <p:nvPr/>
        </p:nvPicPr>
        <p:blipFill>
          <a:blip r:embed="rId2">
            <a:extLst/>
          </a:blip>
          <a:stretch>
            <a:fillRect/>
          </a:stretch>
        </p:blipFill>
        <p:spPr>
          <a:xfrm>
            <a:off x="3875150" y="966949"/>
            <a:ext cx="4762501" cy="2844801"/>
          </a:xfrm>
          <a:prstGeom prst="rect">
            <a:avLst/>
          </a:prstGeom>
          <a:ln w="12700">
            <a:miter lim="400000"/>
          </a:ln>
          <a:effectLst>
            <a:outerShdw sx="100000" sy="100000" kx="0" ky="0" algn="b" rotWithShape="0" blurRad="190500" dist="0" dir="5400000">
              <a:srgbClr val="000000"/>
            </a:outerShdw>
          </a:effectLst>
        </p:spPr>
      </p:pic>
      <p:sp>
        <p:nvSpPr>
          <p:cNvPr id="361" name="Lineal"/>
          <p:cNvSpPr/>
          <p:nvPr/>
        </p:nvSpPr>
        <p:spPr>
          <a:xfrm rot="8580000">
            <a:off x="452784" y="1997293"/>
            <a:ext cx="2419455" cy="449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7" y="0"/>
                </a:moveTo>
                <a:cubicBezTo>
                  <a:pt x="196" y="0"/>
                  <a:pt x="0" y="1044"/>
                  <a:pt x="0" y="2342"/>
                </a:cubicBezTo>
                <a:lnTo>
                  <a:pt x="0" y="19258"/>
                </a:lnTo>
                <a:cubicBezTo>
                  <a:pt x="0" y="20556"/>
                  <a:pt x="196" y="21600"/>
                  <a:pt x="437" y="21600"/>
                </a:cubicBezTo>
                <a:lnTo>
                  <a:pt x="21163" y="21600"/>
                </a:lnTo>
                <a:cubicBezTo>
                  <a:pt x="21404" y="21600"/>
                  <a:pt x="21600" y="20556"/>
                  <a:pt x="21600" y="19258"/>
                </a:cubicBezTo>
                <a:lnTo>
                  <a:pt x="21600" y="2342"/>
                </a:lnTo>
                <a:cubicBezTo>
                  <a:pt x="21600" y="1044"/>
                  <a:pt x="21404" y="0"/>
                  <a:pt x="21163" y="0"/>
                </a:cubicBezTo>
                <a:lnTo>
                  <a:pt x="437" y="0"/>
                </a:lnTo>
                <a:close/>
                <a:moveTo>
                  <a:pt x="19439" y="7273"/>
                </a:moveTo>
                <a:cubicBezTo>
                  <a:pt x="19672" y="7273"/>
                  <a:pt x="19860" y="8287"/>
                  <a:pt x="19860" y="9542"/>
                </a:cubicBezTo>
                <a:cubicBezTo>
                  <a:pt x="19860" y="10798"/>
                  <a:pt x="19672" y="11821"/>
                  <a:pt x="19439" y="11821"/>
                </a:cubicBezTo>
                <a:cubicBezTo>
                  <a:pt x="19206" y="11821"/>
                  <a:pt x="19018" y="10797"/>
                  <a:pt x="19018" y="9542"/>
                </a:cubicBezTo>
                <a:cubicBezTo>
                  <a:pt x="19018" y="8287"/>
                  <a:pt x="19206" y="7273"/>
                  <a:pt x="19439" y="7273"/>
                </a:cubicBezTo>
                <a:close/>
                <a:moveTo>
                  <a:pt x="677" y="9478"/>
                </a:moveTo>
                <a:lnTo>
                  <a:pt x="893" y="9478"/>
                </a:lnTo>
                <a:lnTo>
                  <a:pt x="893" y="19103"/>
                </a:lnTo>
                <a:lnTo>
                  <a:pt x="677" y="19103"/>
                </a:lnTo>
                <a:lnTo>
                  <a:pt x="677" y="9478"/>
                </a:lnTo>
                <a:close/>
                <a:moveTo>
                  <a:pt x="5658" y="9478"/>
                </a:moveTo>
                <a:lnTo>
                  <a:pt x="5875" y="9478"/>
                </a:lnTo>
                <a:lnTo>
                  <a:pt x="5875" y="19103"/>
                </a:lnTo>
                <a:lnTo>
                  <a:pt x="5658" y="19103"/>
                </a:lnTo>
                <a:lnTo>
                  <a:pt x="5658" y="9478"/>
                </a:lnTo>
                <a:close/>
                <a:moveTo>
                  <a:pt x="10694" y="9478"/>
                </a:moveTo>
                <a:lnTo>
                  <a:pt x="10911" y="9478"/>
                </a:lnTo>
                <a:lnTo>
                  <a:pt x="10911" y="19103"/>
                </a:lnTo>
                <a:lnTo>
                  <a:pt x="10694" y="19103"/>
                </a:lnTo>
                <a:lnTo>
                  <a:pt x="10694" y="9478"/>
                </a:lnTo>
                <a:close/>
                <a:moveTo>
                  <a:pt x="15730" y="9478"/>
                </a:moveTo>
                <a:lnTo>
                  <a:pt x="15947" y="9478"/>
                </a:lnTo>
                <a:lnTo>
                  <a:pt x="15947" y="19103"/>
                </a:lnTo>
                <a:lnTo>
                  <a:pt x="15730" y="19103"/>
                </a:lnTo>
                <a:lnTo>
                  <a:pt x="15730" y="9478"/>
                </a:lnTo>
                <a:close/>
                <a:moveTo>
                  <a:pt x="20712" y="9478"/>
                </a:moveTo>
                <a:lnTo>
                  <a:pt x="20928" y="9478"/>
                </a:lnTo>
                <a:lnTo>
                  <a:pt x="20928" y="19103"/>
                </a:lnTo>
                <a:lnTo>
                  <a:pt x="20712" y="19103"/>
                </a:lnTo>
                <a:lnTo>
                  <a:pt x="20712" y="9478"/>
                </a:lnTo>
                <a:close/>
                <a:moveTo>
                  <a:pt x="3168" y="12395"/>
                </a:moveTo>
                <a:lnTo>
                  <a:pt x="3384" y="12395"/>
                </a:lnTo>
                <a:lnTo>
                  <a:pt x="3384" y="19103"/>
                </a:lnTo>
                <a:lnTo>
                  <a:pt x="3168" y="19103"/>
                </a:lnTo>
                <a:lnTo>
                  <a:pt x="3168" y="12395"/>
                </a:lnTo>
                <a:close/>
                <a:moveTo>
                  <a:pt x="8203" y="12395"/>
                </a:moveTo>
                <a:lnTo>
                  <a:pt x="8420" y="12395"/>
                </a:lnTo>
                <a:lnTo>
                  <a:pt x="8420" y="19103"/>
                </a:lnTo>
                <a:lnTo>
                  <a:pt x="8203" y="19103"/>
                </a:lnTo>
                <a:lnTo>
                  <a:pt x="8203" y="12395"/>
                </a:lnTo>
                <a:close/>
                <a:moveTo>
                  <a:pt x="13185" y="12395"/>
                </a:moveTo>
                <a:lnTo>
                  <a:pt x="13402" y="12395"/>
                </a:lnTo>
                <a:lnTo>
                  <a:pt x="13402" y="19103"/>
                </a:lnTo>
                <a:lnTo>
                  <a:pt x="13185" y="19103"/>
                </a:lnTo>
                <a:lnTo>
                  <a:pt x="13185" y="12395"/>
                </a:lnTo>
                <a:close/>
                <a:moveTo>
                  <a:pt x="18221" y="12395"/>
                </a:moveTo>
                <a:lnTo>
                  <a:pt x="18437" y="12395"/>
                </a:lnTo>
                <a:lnTo>
                  <a:pt x="18437" y="19103"/>
                </a:lnTo>
                <a:lnTo>
                  <a:pt x="18221" y="19103"/>
                </a:lnTo>
                <a:lnTo>
                  <a:pt x="18221" y="12395"/>
                </a:lnTo>
                <a:close/>
                <a:moveTo>
                  <a:pt x="1272" y="15020"/>
                </a:moveTo>
                <a:lnTo>
                  <a:pt x="1489" y="15020"/>
                </a:lnTo>
                <a:lnTo>
                  <a:pt x="1489" y="19103"/>
                </a:lnTo>
                <a:lnTo>
                  <a:pt x="1272" y="19103"/>
                </a:lnTo>
                <a:lnTo>
                  <a:pt x="1272" y="15020"/>
                </a:lnTo>
                <a:close/>
                <a:moveTo>
                  <a:pt x="1922" y="15020"/>
                </a:moveTo>
                <a:lnTo>
                  <a:pt x="2139" y="15020"/>
                </a:lnTo>
                <a:lnTo>
                  <a:pt x="2139" y="19103"/>
                </a:lnTo>
                <a:lnTo>
                  <a:pt x="1922" y="19103"/>
                </a:lnTo>
                <a:lnTo>
                  <a:pt x="1922" y="15020"/>
                </a:lnTo>
                <a:close/>
                <a:moveTo>
                  <a:pt x="2518" y="15020"/>
                </a:moveTo>
                <a:lnTo>
                  <a:pt x="2734" y="15020"/>
                </a:lnTo>
                <a:lnTo>
                  <a:pt x="2734" y="19103"/>
                </a:lnTo>
                <a:lnTo>
                  <a:pt x="2518" y="19103"/>
                </a:lnTo>
                <a:lnTo>
                  <a:pt x="2518" y="15020"/>
                </a:lnTo>
                <a:close/>
                <a:moveTo>
                  <a:pt x="3817" y="15020"/>
                </a:moveTo>
                <a:lnTo>
                  <a:pt x="4034" y="15020"/>
                </a:lnTo>
                <a:lnTo>
                  <a:pt x="4034" y="19103"/>
                </a:lnTo>
                <a:lnTo>
                  <a:pt x="3817" y="19103"/>
                </a:lnTo>
                <a:lnTo>
                  <a:pt x="3817" y="15020"/>
                </a:lnTo>
                <a:close/>
                <a:moveTo>
                  <a:pt x="4413" y="15020"/>
                </a:moveTo>
                <a:lnTo>
                  <a:pt x="4630" y="15020"/>
                </a:lnTo>
                <a:lnTo>
                  <a:pt x="4630" y="19103"/>
                </a:lnTo>
                <a:lnTo>
                  <a:pt x="4413" y="19103"/>
                </a:lnTo>
                <a:lnTo>
                  <a:pt x="4413" y="15020"/>
                </a:lnTo>
                <a:close/>
                <a:moveTo>
                  <a:pt x="5063" y="15020"/>
                </a:moveTo>
                <a:lnTo>
                  <a:pt x="5279" y="15020"/>
                </a:lnTo>
                <a:lnTo>
                  <a:pt x="5279" y="19103"/>
                </a:lnTo>
                <a:lnTo>
                  <a:pt x="5063" y="19103"/>
                </a:lnTo>
                <a:lnTo>
                  <a:pt x="5063" y="15020"/>
                </a:lnTo>
                <a:close/>
                <a:moveTo>
                  <a:pt x="6308" y="15020"/>
                </a:moveTo>
                <a:lnTo>
                  <a:pt x="6525" y="15020"/>
                </a:lnTo>
                <a:lnTo>
                  <a:pt x="6525" y="19103"/>
                </a:lnTo>
                <a:lnTo>
                  <a:pt x="6308" y="19103"/>
                </a:lnTo>
                <a:lnTo>
                  <a:pt x="6308" y="15020"/>
                </a:lnTo>
                <a:close/>
                <a:moveTo>
                  <a:pt x="6904" y="15020"/>
                </a:moveTo>
                <a:lnTo>
                  <a:pt x="7120" y="15020"/>
                </a:lnTo>
                <a:lnTo>
                  <a:pt x="7120" y="19103"/>
                </a:lnTo>
                <a:lnTo>
                  <a:pt x="6904" y="19103"/>
                </a:lnTo>
                <a:lnTo>
                  <a:pt x="6904" y="15020"/>
                </a:lnTo>
                <a:close/>
                <a:moveTo>
                  <a:pt x="7554" y="15020"/>
                </a:moveTo>
                <a:lnTo>
                  <a:pt x="7770" y="15020"/>
                </a:lnTo>
                <a:lnTo>
                  <a:pt x="7770" y="19103"/>
                </a:lnTo>
                <a:lnTo>
                  <a:pt x="7554" y="19103"/>
                </a:lnTo>
                <a:lnTo>
                  <a:pt x="7554" y="15020"/>
                </a:lnTo>
                <a:close/>
                <a:moveTo>
                  <a:pt x="8799" y="15020"/>
                </a:moveTo>
                <a:lnTo>
                  <a:pt x="9016" y="15020"/>
                </a:lnTo>
                <a:lnTo>
                  <a:pt x="9016" y="19103"/>
                </a:lnTo>
                <a:lnTo>
                  <a:pt x="8799" y="19103"/>
                </a:lnTo>
                <a:lnTo>
                  <a:pt x="8799" y="15020"/>
                </a:lnTo>
                <a:close/>
                <a:moveTo>
                  <a:pt x="9449" y="15020"/>
                </a:moveTo>
                <a:lnTo>
                  <a:pt x="9665" y="15020"/>
                </a:lnTo>
                <a:lnTo>
                  <a:pt x="9665" y="19103"/>
                </a:lnTo>
                <a:lnTo>
                  <a:pt x="9449" y="19103"/>
                </a:lnTo>
                <a:lnTo>
                  <a:pt x="9449" y="15020"/>
                </a:lnTo>
                <a:close/>
                <a:moveTo>
                  <a:pt x="10044" y="15020"/>
                </a:moveTo>
                <a:lnTo>
                  <a:pt x="10261" y="15020"/>
                </a:lnTo>
                <a:lnTo>
                  <a:pt x="10261" y="19103"/>
                </a:lnTo>
                <a:lnTo>
                  <a:pt x="10044" y="19103"/>
                </a:lnTo>
                <a:lnTo>
                  <a:pt x="10044" y="15020"/>
                </a:lnTo>
                <a:close/>
                <a:moveTo>
                  <a:pt x="11344" y="15020"/>
                </a:moveTo>
                <a:lnTo>
                  <a:pt x="11506" y="15020"/>
                </a:lnTo>
                <a:lnTo>
                  <a:pt x="11506" y="19103"/>
                </a:lnTo>
                <a:lnTo>
                  <a:pt x="11344" y="19103"/>
                </a:lnTo>
                <a:lnTo>
                  <a:pt x="11344" y="15020"/>
                </a:lnTo>
                <a:close/>
                <a:moveTo>
                  <a:pt x="11940" y="15020"/>
                </a:moveTo>
                <a:lnTo>
                  <a:pt x="12156" y="15020"/>
                </a:lnTo>
                <a:lnTo>
                  <a:pt x="12156" y="19103"/>
                </a:lnTo>
                <a:lnTo>
                  <a:pt x="11940" y="19103"/>
                </a:lnTo>
                <a:lnTo>
                  <a:pt x="11940" y="15020"/>
                </a:lnTo>
                <a:close/>
                <a:moveTo>
                  <a:pt x="12589" y="15020"/>
                </a:moveTo>
                <a:lnTo>
                  <a:pt x="12806" y="15020"/>
                </a:lnTo>
                <a:lnTo>
                  <a:pt x="12806" y="19103"/>
                </a:lnTo>
                <a:lnTo>
                  <a:pt x="12589" y="19103"/>
                </a:lnTo>
                <a:lnTo>
                  <a:pt x="12589" y="15020"/>
                </a:lnTo>
                <a:close/>
                <a:moveTo>
                  <a:pt x="13835" y="15020"/>
                </a:moveTo>
                <a:lnTo>
                  <a:pt x="14051" y="15020"/>
                </a:lnTo>
                <a:lnTo>
                  <a:pt x="14051" y="19103"/>
                </a:lnTo>
                <a:lnTo>
                  <a:pt x="13835" y="19103"/>
                </a:lnTo>
                <a:lnTo>
                  <a:pt x="13835" y="15020"/>
                </a:lnTo>
                <a:close/>
                <a:moveTo>
                  <a:pt x="14430" y="15020"/>
                </a:moveTo>
                <a:lnTo>
                  <a:pt x="14647" y="15020"/>
                </a:lnTo>
                <a:lnTo>
                  <a:pt x="14647" y="19103"/>
                </a:lnTo>
                <a:lnTo>
                  <a:pt x="14430" y="19103"/>
                </a:lnTo>
                <a:lnTo>
                  <a:pt x="14430" y="15020"/>
                </a:lnTo>
                <a:close/>
                <a:moveTo>
                  <a:pt x="15080" y="15020"/>
                </a:moveTo>
                <a:lnTo>
                  <a:pt x="15297" y="15020"/>
                </a:lnTo>
                <a:lnTo>
                  <a:pt x="15297" y="19103"/>
                </a:lnTo>
                <a:lnTo>
                  <a:pt x="15080" y="19103"/>
                </a:lnTo>
                <a:lnTo>
                  <a:pt x="15080" y="15020"/>
                </a:lnTo>
                <a:close/>
                <a:moveTo>
                  <a:pt x="16326" y="15020"/>
                </a:moveTo>
                <a:lnTo>
                  <a:pt x="16542" y="15020"/>
                </a:lnTo>
                <a:lnTo>
                  <a:pt x="16542" y="19103"/>
                </a:lnTo>
                <a:lnTo>
                  <a:pt x="16326" y="19103"/>
                </a:lnTo>
                <a:lnTo>
                  <a:pt x="16326" y="15020"/>
                </a:lnTo>
                <a:close/>
                <a:moveTo>
                  <a:pt x="16975" y="15020"/>
                </a:moveTo>
                <a:lnTo>
                  <a:pt x="17192" y="15020"/>
                </a:lnTo>
                <a:lnTo>
                  <a:pt x="17192" y="19103"/>
                </a:lnTo>
                <a:lnTo>
                  <a:pt x="16975" y="19103"/>
                </a:lnTo>
                <a:lnTo>
                  <a:pt x="16975" y="15020"/>
                </a:lnTo>
                <a:close/>
                <a:moveTo>
                  <a:pt x="17571" y="15020"/>
                </a:moveTo>
                <a:lnTo>
                  <a:pt x="17788" y="15020"/>
                </a:lnTo>
                <a:lnTo>
                  <a:pt x="17788" y="19103"/>
                </a:lnTo>
                <a:lnTo>
                  <a:pt x="17571" y="19103"/>
                </a:lnTo>
                <a:lnTo>
                  <a:pt x="17571" y="15020"/>
                </a:lnTo>
                <a:close/>
                <a:moveTo>
                  <a:pt x="18816" y="15020"/>
                </a:moveTo>
                <a:lnTo>
                  <a:pt x="19033" y="15020"/>
                </a:lnTo>
                <a:lnTo>
                  <a:pt x="19033" y="19103"/>
                </a:lnTo>
                <a:lnTo>
                  <a:pt x="18816" y="19103"/>
                </a:lnTo>
                <a:lnTo>
                  <a:pt x="18816" y="15020"/>
                </a:lnTo>
                <a:close/>
                <a:moveTo>
                  <a:pt x="19466" y="15020"/>
                </a:moveTo>
                <a:lnTo>
                  <a:pt x="19683" y="15020"/>
                </a:lnTo>
                <a:lnTo>
                  <a:pt x="19683" y="19103"/>
                </a:lnTo>
                <a:lnTo>
                  <a:pt x="19466" y="19103"/>
                </a:lnTo>
                <a:lnTo>
                  <a:pt x="19466" y="15020"/>
                </a:lnTo>
                <a:close/>
                <a:moveTo>
                  <a:pt x="20116" y="15020"/>
                </a:moveTo>
                <a:lnTo>
                  <a:pt x="20333" y="15020"/>
                </a:lnTo>
                <a:lnTo>
                  <a:pt x="20333" y="19103"/>
                </a:lnTo>
                <a:lnTo>
                  <a:pt x="20116" y="19103"/>
                </a:lnTo>
                <a:lnTo>
                  <a:pt x="20116" y="15020"/>
                </a:lnTo>
                <a:close/>
              </a:path>
            </a:pathLst>
          </a:custGeom>
          <a:solidFill>
            <a:srgbClr val="1B4A60"/>
          </a:solidFill>
          <a:ln w="6350">
            <a:solidFill>
              <a:srgbClr val="FFFFFF"/>
            </a:solidFill>
          </a:ln>
          <a:effectLst>
            <a:outerShdw sx="100000" sy="100000" kx="0" ky="0" algn="b" rotWithShape="0" blurRad="38100" dist="23000" dir="5400000">
              <a:srgbClr val="000000">
                <a:alpha val="35000"/>
              </a:srgbClr>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362" name="Zirkel"/>
          <p:cNvSpPr/>
          <p:nvPr/>
        </p:nvSpPr>
        <p:spPr>
          <a:xfrm>
            <a:off x="1485192" y="2344377"/>
            <a:ext cx="977613" cy="14651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10327" y="0"/>
                  <a:pt x="9946" y="254"/>
                  <a:pt x="9946" y="567"/>
                </a:cubicBezTo>
                <a:lnTo>
                  <a:pt x="9946" y="1610"/>
                </a:lnTo>
                <a:cubicBezTo>
                  <a:pt x="7891" y="1874"/>
                  <a:pt x="6330" y="3089"/>
                  <a:pt x="6330" y="4536"/>
                </a:cubicBezTo>
                <a:cubicBezTo>
                  <a:pt x="6330" y="5362"/>
                  <a:pt x="6838" y="6112"/>
                  <a:pt x="7655" y="6652"/>
                </a:cubicBezTo>
                <a:lnTo>
                  <a:pt x="4355" y="14251"/>
                </a:lnTo>
                <a:lnTo>
                  <a:pt x="850" y="14251"/>
                </a:lnTo>
                <a:cubicBezTo>
                  <a:pt x="380" y="14251"/>
                  <a:pt x="0" y="14505"/>
                  <a:pt x="0" y="14818"/>
                </a:cubicBezTo>
                <a:cubicBezTo>
                  <a:pt x="0" y="15131"/>
                  <a:pt x="380" y="15385"/>
                  <a:pt x="850" y="15385"/>
                </a:cubicBezTo>
                <a:lnTo>
                  <a:pt x="3862" y="15385"/>
                </a:lnTo>
                <a:lnTo>
                  <a:pt x="2428" y="18689"/>
                </a:lnTo>
                <a:cubicBezTo>
                  <a:pt x="2371" y="18829"/>
                  <a:pt x="2436" y="18970"/>
                  <a:pt x="2582" y="19067"/>
                </a:cubicBezTo>
                <a:lnTo>
                  <a:pt x="2258" y="21443"/>
                </a:lnTo>
                <a:lnTo>
                  <a:pt x="3035" y="21595"/>
                </a:lnTo>
                <a:lnTo>
                  <a:pt x="4580" y="19462"/>
                </a:lnTo>
                <a:cubicBezTo>
                  <a:pt x="4790" y="19440"/>
                  <a:pt x="4978" y="19338"/>
                  <a:pt x="5043" y="19192"/>
                </a:cubicBezTo>
                <a:lnTo>
                  <a:pt x="6694" y="15385"/>
                </a:lnTo>
                <a:lnTo>
                  <a:pt x="10134" y="15385"/>
                </a:lnTo>
                <a:lnTo>
                  <a:pt x="10134" y="15785"/>
                </a:lnTo>
                <a:cubicBezTo>
                  <a:pt x="10134" y="15995"/>
                  <a:pt x="10393" y="16163"/>
                  <a:pt x="10700" y="16163"/>
                </a:cubicBezTo>
                <a:lnTo>
                  <a:pt x="10804" y="16163"/>
                </a:lnTo>
                <a:lnTo>
                  <a:pt x="10821" y="16163"/>
                </a:lnTo>
                <a:lnTo>
                  <a:pt x="10925" y="16163"/>
                </a:lnTo>
                <a:cubicBezTo>
                  <a:pt x="11241" y="16163"/>
                  <a:pt x="11492" y="15990"/>
                  <a:pt x="11492" y="15785"/>
                </a:cubicBezTo>
                <a:lnTo>
                  <a:pt x="11492" y="15390"/>
                </a:lnTo>
                <a:lnTo>
                  <a:pt x="14931" y="15390"/>
                </a:lnTo>
                <a:lnTo>
                  <a:pt x="16583" y="19197"/>
                </a:lnTo>
                <a:cubicBezTo>
                  <a:pt x="16647" y="19343"/>
                  <a:pt x="16832" y="19440"/>
                  <a:pt x="17043" y="19467"/>
                </a:cubicBezTo>
                <a:lnTo>
                  <a:pt x="18591" y="21600"/>
                </a:lnTo>
                <a:lnTo>
                  <a:pt x="19367" y="21448"/>
                </a:lnTo>
                <a:lnTo>
                  <a:pt x="19043" y="19072"/>
                </a:lnTo>
                <a:cubicBezTo>
                  <a:pt x="19189" y="18975"/>
                  <a:pt x="19262" y="18835"/>
                  <a:pt x="19197" y="18694"/>
                </a:cubicBezTo>
                <a:lnTo>
                  <a:pt x="17741" y="15390"/>
                </a:lnTo>
                <a:lnTo>
                  <a:pt x="20750" y="15390"/>
                </a:lnTo>
                <a:cubicBezTo>
                  <a:pt x="21220" y="15390"/>
                  <a:pt x="21600" y="15136"/>
                  <a:pt x="21600" y="14823"/>
                </a:cubicBezTo>
                <a:cubicBezTo>
                  <a:pt x="21600" y="14510"/>
                  <a:pt x="21220" y="14251"/>
                  <a:pt x="20743" y="14251"/>
                </a:cubicBezTo>
                <a:lnTo>
                  <a:pt x="17238" y="14251"/>
                </a:lnTo>
                <a:lnTo>
                  <a:pt x="13937" y="6652"/>
                </a:lnTo>
                <a:cubicBezTo>
                  <a:pt x="14755" y="6112"/>
                  <a:pt x="15262" y="5362"/>
                  <a:pt x="15262" y="4536"/>
                </a:cubicBezTo>
                <a:cubicBezTo>
                  <a:pt x="15262" y="3083"/>
                  <a:pt x="13702" y="1874"/>
                  <a:pt x="11646" y="1610"/>
                </a:cubicBezTo>
                <a:lnTo>
                  <a:pt x="11646" y="567"/>
                </a:lnTo>
                <a:cubicBezTo>
                  <a:pt x="11646" y="254"/>
                  <a:pt x="11266" y="0"/>
                  <a:pt x="10796" y="0"/>
                </a:cubicBezTo>
                <a:close/>
                <a:moveTo>
                  <a:pt x="9946" y="2781"/>
                </a:moveTo>
                <a:lnTo>
                  <a:pt x="9946" y="3520"/>
                </a:lnTo>
                <a:cubicBezTo>
                  <a:pt x="9946" y="3833"/>
                  <a:pt x="10327" y="4087"/>
                  <a:pt x="10796" y="4087"/>
                </a:cubicBezTo>
                <a:cubicBezTo>
                  <a:pt x="11266" y="4087"/>
                  <a:pt x="11646" y="3833"/>
                  <a:pt x="11646" y="3520"/>
                </a:cubicBezTo>
                <a:lnTo>
                  <a:pt x="11646" y="2781"/>
                </a:lnTo>
                <a:cubicBezTo>
                  <a:pt x="12755" y="3024"/>
                  <a:pt x="13555" y="3715"/>
                  <a:pt x="13555" y="4536"/>
                </a:cubicBezTo>
                <a:cubicBezTo>
                  <a:pt x="13555" y="5551"/>
                  <a:pt x="12318" y="6382"/>
                  <a:pt x="10789" y="6382"/>
                </a:cubicBezTo>
                <a:cubicBezTo>
                  <a:pt x="9259" y="6382"/>
                  <a:pt x="8019" y="5557"/>
                  <a:pt x="8019" y="4536"/>
                </a:cubicBezTo>
                <a:cubicBezTo>
                  <a:pt x="8027" y="3715"/>
                  <a:pt x="8838" y="3024"/>
                  <a:pt x="9946" y="2781"/>
                </a:cubicBezTo>
                <a:close/>
                <a:moveTo>
                  <a:pt x="10108" y="7479"/>
                </a:moveTo>
                <a:cubicBezTo>
                  <a:pt x="10335" y="7501"/>
                  <a:pt x="10562" y="7516"/>
                  <a:pt x="10796" y="7516"/>
                </a:cubicBezTo>
                <a:cubicBezTo>
                  <a:pt x="11031" y="7516"/>
                  <a:pt x="11257" y="7501"/>
                  <a:pt x="11484" y="7479"/>
                </a:cubicBezTo>
                <a:lnTo>
                  <a:pt x="14423" y="14251"/>
                </a:lnTo>
                <a:lnTo>
                  <a:pt x="11477" y="14251"/>
                </a:lnTo>
                <a:lnTo>
                  <a:pt x="11477" y="13851"/>
                </a:lnTo>
                <a:cubicBezTo>
                  <a:pt x="11477" y="13640"/>
                  <a:pt x="11218" y="13473"/>
                  <a:pt x="10910" y="13473"/>
                </a:cubicBezTo>
                <a:lnTo>
                  <a:pt x="10796" y="13473"/>
                </a:lnTo>
                <a:lnTo>
                  <a:pt x="10682" y="13473"/>
                </a:lnTo>
                <a:cubicBezTo>
                  <a:pt x="10367" y="13473"/>
                  <a:pt x="10116" y="13646"/>
                  <a:pt x="10116" y="13851"/>
                </a:cubicBezTo>
                <a:lnTo>
                  <a:pt x="10116" y="14251"/>
                </a:lnTo>
                <a:lnTo>
                  <a:pt x="7170" y="14251"/>
                </a:lnTo>
                <a:lnTo>
                  <a:pt x="10108" y="7479"/>
                </a:lnTo>
                <a:close/>
              </a:path>
            </a:pathLst>
          </a:custGeom>
          <a:solidFill>
            <a:srgbClr val="1B4A60"/>
          </a:solidFill>
          <a:ln w="6350">
            <a:solidFill>
              <a:srgbClr val="FFFFFF"/>
            </a:solidFill>
          </a:ln>
          <a:effectLst>
            <a:outerShdw sx="100000" sy="100000" kx="0" ky="0" algn="b" rotWithShape="0" blurRad="190500" dist="0" dir="5400000">
              <a:srgbClr val="000000"/>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5" name="1. Messung…"/>
          <p:cNvSpPr txBox="1"/>
          <p:nvPr>
            <p:ph type="body" sz="quarter" idx="1"/>
          </p:nvPr>
        </p:nvSpPr>
        <p:spPr>
          <a:xfrm>
            <a:off x="363724" y="597600"/>
            <a:ext cx="2749974" cy="1257267"/>
          </a:xfrm>
          <a:prstGeom prst="rect">
            <a:avLst/>
          </a:prstGeom>
        </p:spPr>
        <p:txBody>
          <a:bodyPr/>
          <a:lstStyle/>
          <a:p>
            <a:pPr/>
            <a:r>
              <a:t>1. Messung</a:t>
            </a:r>
          </a:p>
          <a:p>
            <a:pPr>
              <a:defRPr b="0" sz="1600">
                <a:latin typeface="IBM Plex Serif Light"/>
                <a:ea typeface="IBM Plex Serif Light"/>
                <a:cs typeface="IBM Plex Serif Light"/>
                <a:sym typeface="IBM Plex Serif Light"/>
              </a:defRPr>
            </a:pPr>
            <a:r>
              <a:t>Infografiken ausgewählter Fragen</a:t>
            </a:r>
          </a:p>
        </p:txBody>
      </p:sp>
      <p:pic>
        <p:nvPicPr>
          <p:cNvPr id="366" name="Bild" descr="Bild"/>
          <p:cNvPicPr>
            <a:picLocks noChangeAspect="1"/>
          </p:cNvPicPr>
          <p:nvPr/>
        </p:nvPicPr>
        <p:blipFill>
          <a:blip r:embed="rId2">
            <a:extLst/>
          </a:blip>
          <a:stretch>
            <a:fillRect/>
          </a:stretch>
        </p:blipFill>
        <p:spPr>
          <a:xfrm>
            <a:off x="4186134" y="436842"/>
            <a:ext cx="4140532" cy="3905016"/>
          </a:xfrm>
          <a:prstGeom prst="rect">
            <a:avLst/>
          </a:prstGeom>
          <a:ln w="12700">
            <a:miter lim="400000"/>
          </a:ln>
          <a:effectLst>
            <a:outerShdw sx="100000" sy="100000" kx="0" ky="0" algn="b" rotWithShape="0" blurRad="190500" dist="0" dir="5400000">
              <a:srgbClr val="000000"/>
            </a:outerShdw>
          </a:effectLst>
        </p:spPr>
      </p:pic>
      <p:sp>
        <p:nvSpPr>
          <p:cNvPr id="367" name="Lineal"/>
          <p:cNvSpPr/>
          <p:nvPr/>
        </p:nvSpPr>
        <p:spPr>
          <a:xfrm rot="8580000">
            <a:off x="452784" y="1997293"/>
            <a:ext cx="2419455" cy="449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7" y="0"/>
                </a:moveTo>
                <a:cubicBezTo>
                  <a:pt x="196" y="0"/>
                  <a:pt x="0" y="1044"/>
                  <a:pt x="0" y="2342"/>
                </a:cubicBezTo>
                <a:lnTo>
                  <a:pt x="0" y="19258"/>
                </a:lnTo>
                <a:cubicBezTo>
                  <a:pt x="0" y="20556"/>
                  <a:pt x="196" y="21600"/>
                  <a:pt x="437" y="21600"/>
                </a:cubicBezTo>
                <a:lnTo>
                  <a:pt x="21163" y="21600"/>
                </a:lnTo>
                <a:cubicBezTo>
                  <a:pt x="21404" y="21600"/>
                  <a:pt x="21600" y="20556"/>
                  <a:pt x="21600" y="19258"/>
                </a:cubicBezTo>
                <a:lnTo>
                  <a:pt x="21600" y="2342"/>
                </a:lnTo>
                <a:cubicBezTo>
                  <a:pt x="21600" y="1044"/>
                  <a:pt x="21404" y="0"/>
                  <a:pt x="21163" y="0"/>
                </a:cubicBezTo>
                <a:lnTo>
                  <a:pt x="437" y="0"/>
                </a:lnTo>
                <a:close/>
                <a:moveTo>
                  <a:pt x="19439" y="7273"/>
                </a:moveTo>
                <a:cubicBezTo>
                  <a:pt x="19672" y="7273"/>
                  <a:pt x="19860" y="8287"/>
                  <a:pt x="19860" y="9542"/>
                </a:cubicBezTo>
                <a:cubicBezTo>
                  <a:pt x="19860" y="10798"/>
                  <a:pt x="19672" y="11821"/>
                  <a:pt x="19439" y="11821"/>
                </a:cubicBezTo>
                <a:cubicBezTo>
                  <a:pt x="19206" y="11821"/>
                  <a:pt x="19018" y="10797"/>
                  <a:pt x="19018" y="9542"/>
                </a:cubicBezTo>
                <a:cubicBezTo>
                  <a:pt x="19018" y="8287"/>
                  <a:pt x="19206" y="7273"/>
                  <a:pt x="19439" y="7273"/>
                </a:cubicBezTo>
                <a:close/>
                <a:moveTo>
                  <a:pt x="677" y="9478"/>
                </a:moveTo>
                <a:lnTo>
                  <a:pt x="893" y="9478"/>
                </a:lnTo>
                <a:lnTo>
                  <a:pt x="893" y="19103"/>
                </a:lnTo>
                <a:lnTo>
                  <a:pt x="677" y="19103"/>
                </a:lnTo>
                <a:lnTo>
                  <a:pt x="677" y="9478"/>
                </a:lnTo>
                <a:close/>
                <a:moveTo>
                  <a:pt x="5658" y="9478"/>
                </a:moveTo>
                <a:lnTo>
                  <a:pt x="5875" y="9478"/>
                </a:lnTo>
                <a:lnTo>
                  <a:pt x="5875" y="19103"/>
                </a:lnTo>
                <a:lnTo>
                  <a:pt x="5658" y="19103"/>
                </a:lnTo>
                <a:lnTo>
                  <a:pt x="5658" y="9478"/>
                </a:lnTo>
                <a:close/>
                <a:moveTo>
                  <a:pt x="10694" y="9478"/>
                </a:moveTo>
                <a:lnTo>
                  <a:pt x="10911" y="9478"/>
                </a:lnTo>
                <a:lnTo>
                  <a:pt x="10911" y="19103"/>
                </a:lnTo>
                <a:lnTo>
                  <a:pt x="10694" y="19103"/>
                </a:lnTo>
                <a:lnTo>
                  <a:pt x="10694" y="9478"/>
                </a:lnTo>
                <a:close/>
                <a:moveTo>
                  <a:pt x="15730" y="9478"/>
                </a:moveTo>
                <a:lnTo>
                  <a:pt x="15947" y="9478"/>
                </a:lnTo>
                <a:lnTo>
                  <a:pt x="15947" y="19103"/>
                </a:lnTo>
                <a:lnTo>
                  <a:pt x="15730" y="19103"/>
                </a:lnTo>
                <a:lnTo>
                  <a:pt x="15730" y="9478"/>
                </a:lnTo>
                <a:close/>
                <a:moveTo>
                  <a:pt x="20712" y="9478"/>
                </a:moveTo>
                <a:lnTo>
                  <a:pt x="20928" y="9478"/>
                </a:lnTo>
                <a:lnTo>
                  <a:pt x="20928" y="19103"/>
                </a:lnTo>
                <a:lnTo>
                  <a:pt x="20712" y="19103"/>
                </a:lnTo>
                <a:lnTo>
                  <a:pt x="20712" y="9478"/>
                </a:lnTo>
                <a:close/>
                <a:moveTo>
                  <a:pt x="3168" y="12395"/>
                </a:moveTo>
                <a:lnTo>
                  <a:pt x="3384" y="12395"/>
                </a:lnTo>
                <a:lnTo>
                  <a:pt x="3384" y="19103"/>
                </a:lnTo>
                <a:lnTo>
                  <a:pt x="3168" y="19103"/>
                </a:lnTo>
                <a:lnTo>
                  <a:pt x="3168" y="12395"/>
                </a:lnTo>
                <a:close/>
                <a:moveTo>
                  <a:pt x="8203" y="12395"/>
                </a:moveTo>
                <a:lnTo>
                  <a:pt x="8420" y="12395"/>
                </a:lnTo>
                <a:lnTo>
                  <a:pt x="8420" y="19103"/>
                </a:lnTo>
                <a:lnTo>
                  <a:pt x="8203" y="19103"/>
                </a:lnTo>
                <a:lnTo>
                  <a:pt x="8203" y="12395"/>
                </a:lnTo>
                <a:close/>
                <a:moveTo>
                  <a:pt x="13185" y="12395"/>
                </a:moveTo>
                <a:lnTo>
                  <a:pt x="13402" y="12395"/>
                </a:lnTo>
                <a:lnTo>
                  <a:pt x="13402" y="19103"/>
                </a:lnTo>
                <a:lnTo>
                  <a:pt x="13185" y="19103"/>
                </a:lnTo>
                <a:lnTo>
                  <a:pt x="13185" y="12395"/>
                </a:lnTo>
                <a:close/>
                <a:moveTo>
                  <a:pt x="18221" y="12395"/>
                </a:moveTo>
                <a:lnTo>
                  <a:pt x="18437" y="12395"/>
                </a:lnTo>
                <a:lnTo>
                  <a:pt x="18437" y="19103"/>
                </a:lnTo>
                <a:lnTo>
                  <a:pt x="18221" y="19103"/>
                </a:lnTo>
                <a:lnTo>
                  <a:pt x="18221" y="12395"/>
                </a:lnTo>
                <a:close/>
                <a:moveTo>
                  <a:pt x="1272" y="15020"/>
                </a:moveTo>
                <a:lnTo>
                  <a:pt x="1489" y="15020"/>
                </a:lnTo>
                <a:lnTo>
                  <a:pt x="1489" y="19103"/>
                </a:lnTo>
                <a:lnTo>
                  <a:pt x="1272" y="19103"/>
                </a:lnTo>
                <a:lnTo>
                  <a:pt x="1272" y="15020"/>
                </a:lnTo>
                <a:close/>
                <a:moveTo>
                  <a:pt x="1922" y="15020"/>
                </a:moveTo>
                <a:lnTo>
                  <a:pt x="2139" y="15020"/>
                </a:lnTo>
                <a:lnTo>
                  <a:pt x="2139" y="19103"/>
                </a:lnTo>
                <a:lnTo>
                  <a:pt x="1922" y="19103"/>
                </a:lnTo>
                <a:lnTo>
                  <a:pt x="1922" y="15020"/>
                </a:lnTo>
                <a:close/>
                <a:moveTo>
                  <a:pt x="2518" y="15020"/>
                </a:moveTo>
                <a:lnTo>
                  <a:pt x="2734" y="15020"/>
                </a:lnTo>
                <a:lnTo>
                  <a:pt x="2734" y="19103"/>
                </a:lnTo>
                <a:lnTo>
                  <a:pt x="2518" y="19103"/>
                </a:lnTo>
                <a:lnTo>
                  <a:pt x="2518" y="15020"/>
                </a:lnTo>
                <a:close/>
                <a:moveTo>
                  <a:pt x="3817" y="15020"/>
                </a:moveTo>
                <a:lnTo>
                  <a:pt x="4034" y="15020"/>
                </a:lnTo>
                <a:lnTo>
                  <a:pt x="4034" y="19103"/>
                </a:lnTo>
                <a:lnTo>
                  <a:pt x="3817" y="19103"/>
                </a:lnTo>
                <a:lnTo>
                  <a:pt x="3817" y="15020"/>
                </a:lnTo>
                <a:close/>
                <a:moveTo>
                  <a:pt x="4413" y="15020"/>
                </a:moveTo>
                <a:lnTo>
                  <a:pt x="4630" y="15020"/>
                </a:lnTo>
                <a:lnTo>
                  <a:pt x="4630" y="19103"/>
                </a:lnTo>
                <a:lnTo>
                  <a:pt x="4413" y="19103"/>
                </a:lnTo>
                <a:lnTo>
                  <a:pt x="4413" y="15020"/>
                </a:lnTo>
                <a:close/>
                <a:moveTo>
                  <a:pt x="5063" y="15020"/>
                </a:moveTo>
                <a:lnTo>
                  <a:pt x="5279" y="15020"/>
                </a:lnTo>
                <a:lnTo>
                  <a:pt x="5279" y="19103"/>
                </a:lnTo>
                <a:lnTo>
                  <a:pt x="5063" y="19103"/>
                </a:lnTo>
                <a:lnTo>
                  <a:pt x="5063" y="15020"/>
                </a:lnTo>
                <a:close/>
                <a:moveTo>
                  <a:pt x="6308" y="15020"/>
                </a:moveTo>
                <a:lnTo>
                  <a:pt x="6525" y="15020"/>
                </a:lnTo>
                <a:lnTo>
                  <a:pt x="6525" y="19103"/>
                </a:lnTo>
                <a:lnTo>
                  <a:pt x="6308" y="19103"/>
                </a:lnTo>
                <a:lnTo>
                  <a:pt x="6308" y="15020"/>
                </a:lnTo>
                <a:close/>
                <a:moveTo>
                  <a:pt x="6904" y="15020"/>
                </a:moveTo>
                <a:lnTo>
                  <a:pt x="7120" y="15020"/>
                </a:lnTo>
                <a:lnTo>
                  <a:pt x="7120" y="19103"/>
                </a:lnTo>
                <a:lnTo>
                  <a:pt x="6904" y="19103"/>
                </a:lnTo>
                <a:lnTo>
                  <a:pt x="6904" y="15020"/>
                </a:lnTo>
                <a:close/>
                <a:moveTo>
                  <a:pt x="7554" y="15020"/>
                </a:moveTo>
                <a:lnTo>
                  <a:pt x="7770" y="15020"/>
                </a:lnTo>
                <a:lnTo>
                  <a:pt x="7770" y="19103"/>
                </a:lnTo>
                <a:lnTo>
                  <a:pt x="7554" y="19103"/>
                </a:lnTo>
                <a:lnTo>
                  <a:pt x="7554" y="15020"/>
                </a:lnTo>
                <a:close/>
                <a:moveTo>
                  <a:pt x="8799" y="15020"/>
                </a:moveTo>
                <a:lnTo>
                  <a:pt x="9016" y="15020"/>
                </a:lnTo>
                <a:lnTo>
                  <a:pt x="9016" y="19103"/>
                </a:lnTo>
                <a:lnTo>
                  <a:pt x="8799" y="19103"/>
                </a:lnTo>
                <a:lnTo>
                  <a:pt x="8799" y="15020"/>
                </a:lnTo>
                <a:close/>
                <a:moveTo>
                  <a:pt x="9449" y="15020"/>
                </a:moveTo>
                <a:lnTo>
                  <a:pt x="9665" y="15020"/>
                </a:lnTo>
                <a:lnTo>
                  <a:pt x="9665" y="19103"/>
                </a:lnTo>
                <a:lnTo>
                  <a:pt x="9449" y="19103"/>
                </a:lnTo>
                <a:lnTo>
                  <a:pt x="9449" y="15020"/>
                </a:lnTo>
                <a:close/>
                <a:moveTo>
                  <a:pt x="10044" y="15020"/>
                </a:moveTo>
                <a:lnTo>
                  <a:pt x="10261" y="15020"/>
                </a:lnTo>
                <a:lnTo>
                  <a:pt x="10261" y="19103"/>
                </a:lnTo>
                <a:lnTo>
                  <a:pt x="10044" y="19103"/>
                </a:lnTo>
                <a:lnTo>
                  <a:pt x="10044" y="15020"/>
                </a:lnTo>
                <a:close/>
                <a:moveTo>
                  <a:pt x="11344" y="15020"/>
                </a:moveTo>
                <a:lnTo>
                  <a:pt x="11506" y="15020"/>
                </a:lnTo>
                <a:lnTo>
                  <a:pt x="11506" y="19103"/>
                </a:lnTo>
                <a:lnTo>
                  <a:pt x="11344" y="19103"/>
                </a:lnTo>
                <a:lnTo>
                  <a:pt x="11344" y="15020"/>
                </a:lnTo>
                <a:close/>
                <a:moveTo>
                  <a:pt x="11940" y="15020"/>
                </a:moveTo>
                <a:lnTo>
                  <a:pt x="12156" y="15020"/>
                </a:lnTo>
                <a:lnTo>
                  <a:pt x="12156" y="19103"/>
                </a:lnTo>
                <a:lnTo>
                  <a:pt x="11940" y="19103"/>
                </a:lnTo>
                <a:lnTo>
                  <a:pt x="11940" y="15020"/>
                </a:lnTo>
                <a:close/>
                <a:moveTo>
                  <a:pt x="12589" y="15020"/>
                </a:moveTo>
                <a:lnTo>
                  <a:pt x="12806" y="15020"/>
                </a:lnTo>
                <a:lnTo>
                  <a:pt x="12806" y="19103"/>
                </a:lnTo>
                <a:lnTo>
                  <a:pt x="12589" y="19103"/>
                </a:lnTo>
                <a:lnTo>
                  <a:pt x="12589" y="15020"/>
                </a:lnTo>
                <a:close/>
                <a:moveTo>
                  <a:pt x="13835" y="15020"/>
                </a:moveTo>
                <a:lnTo>
                  <a:pt x="14051" y="15020"/>
                </a:lnTo>
                <a:lnTo>
                  <a:pt x="14051" y="19103"/>
                </a:lnTo>
                <a:lnTo>
                  <a:pt x="13835" y="19103"/>
                </a:lnTo>
                <a:lnTo>
                  <a:pt x="13835" y="15020"/>
                </a:lnTo>
                <a:close/>
                <a:moveTo>
                  <a:pt x="14430" y="15020"/>
                </a:moveTo>
                <a:lnTo>
                  <a:pt x="14647" y="15020"/>
                </a:lnTo>
                <a:lnTo>
                  <a:pt x="14647" y="19103"/>
                </a:lnTo>
                <a:lnTo>
                  <a:pt x="14430" y="19103"/>
                </a:lnTo>
                <a:lnTo>
                  <a:pt x="14430" y="15020"/>
                </a:lnTo>
                <a:close/>
                <a:moveTo>
                  <a:pt x="15080" y="15020"/>
                </a:moveTo>
                <a:lnTo>
                  <a:pt x="15297" y="15020"/>
                </a:lnTo>
                <a:lnTo>
                  <a:pt x="15297" y="19103"/>
                </a:lnTo>
                <a:lnTo>
                  <a:pt x="15080" y="19103"/>
                </a:lnTo>
                <a:lnTo>
                  <a:pt x="15080" y="15020"/>
                </a:lnTo>
                <a:close/>
                <a:moveTo>
                  <a:pt x="16326" y="15020"/>
                </a:moveTo>
                <a:lnTo>
                  <a:pt x="16542" y="15020"/>
                </a:lnTo>
                <a:lnTo>
                  <a:pt x="16542" y="19103"/>
                </a:lnTo>
                <a:lnTo>
                  <a:pt x="16326" y="19103"/>
                </a:lnTo>
                <a:lnTo>
                  <a:pt x="16326" y="15020"/>
                </a:lnTo>
                <a:close/>
                <a:moveTo>
                  <a:pt x="16975" y="15020"/>
                </a:moveTo>
                <a:lnTo>
                  <a:pt x="17192" y="15020"/>
                </a:lnTo>
                <a:lnTo>
                  <a:pt x="17192" y="19103"/>
                </a:lnTo>
                <a:lnTo>
                  <a:pt x="16975" y="19103"/>
                </a:lnTo>
                <a:lnTo>
                  <a:pt x="16975" y="15020"/>
                </a:lnTo>
                <a:close/>
                <a:moveTo>
                  <a:pt x="17571" y="15020"/>
                </a:moveTo>
                <a:lnTo>
                  <a:pt x="17788" y="15020"/>
                </a:lnTo>
                <a:lnTo>
                  <a:pt x="17788" y="19103"/>
                </a:lnTo>
                <a:lnTo>
                  <a:pt x="17571" y="19103"/>
                </a:lnTo>
                <a:lnTo>
                  <a:pt x="17571" y="15020"/>
                </a:lnTo>
                <a:close/>
                <a:moveTo>
                  <a:pt x="18816" y="15020"/>
                </a:moveTo>
                <a:lnTo>
                  <a:pt x="19033" y="15020"/>
                </a:lnTo>
                <a:lnTo>
                  <a:pt x="19033" y="19103"/>
                </a:lnTo>
                <a:lnTo>
                  <a:pt x="18816" y="19103"/>
                </a:lnTo>
                <a:lnTo>
                  <a:pt x="18816" y="15020"/>
                </a:lnTo>
                <a:close/>
                <a:moveTo>
                  <a:pt x="19466" y="15020"/>
                </a:moveTo>
                <a:lnTo>
                  <a:pt x="19683" y="15020"/>
                </a:lnTo>
                <a:lnTo>
                  <a:pt x="19683" y="19103"/>
                </a:lnTo>
                <a:lnTo>
                  <a:pt x="19466" y="19103"/>
                </a:lnTo>
                <a:lnTo>
                  <a:pt x="19466" y="15020"/>
                </a:lnTo>
                <a:close/>
                <a:moveTo>
                  <a:pt x="20116" y="15020"/>
                </a:moveTo>
                <a:lnTo>
                  <a:pt x="20333" y="15020"/>
                </a:lnTo>
                <a:lnTo>
                  <a:pt x="20333" y="19103"/>
                </a:lnTo>
                <a:lnTo>
                  <a:pt x="20116" y="19103"/>
                </a:lnTo>
                <a:lnTo>
                  <a:pt x="20116" y="15020"/>
                </a:lnTo>
                <a:close/>
              </a:path>
            </a:pathLst>
          </a:custGeom>
          <a:solidFill>
            <a:srgbClr val="1B4A60"/>
          </a:solidFill>
          <a:ln w="6350">
            <a:solidFill>
              <a:srgbClr val="FFFFFF"/>
            </a:solidFill>
          </a:ln>
          <a:effectLst>
            <a:outerShdw sx="100000" sy="100000" kx="0" ky="0" algn="b" rotWithShape="0" blurRad="38100" dist="23000" dir="5400000">
              <a:srgbClr val="000000">
                <a:alpha val="35000"/>
              </a:srgbClr>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368" name="Zirkel"/>
          <p:cNvSpPr/>
          <p:nvPr/>
        </p:nvSpPr>
        <p:spPr>
          <a:xfrm>
            <a:off x="1485192" y="2344377"/>
            <a:ext cx="977613" cy="14651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10327" y="0"/>
                  <a:pt x="9946" y="254"/>
                  <a:pt x="9946" y="567"/>
                </a:cubicBezTo>
                <a:lnTo>
                  <a:pt x="9946" y="1610"/>
                </a:lnTo>
                <a:cubicBezTo>
                  <a:pt x="7891" y="1874"/>
                  <a:pt x="6330" y="3089"/>
                  <a:pt x="6330" y="4536"/>
                </a:cubicBezTo>
                <a:cubicBezTo>
                  <a:pt x="6330" y="5362"/>
                  <a:pt x="6838" y="6112"/>
                  <a:pt x="7655" y="6652"/>
                </a:cubicBezTo>
                <a:lnTo>
                  <a:pt x="4355" y="14251"/>
                </a:lnTo>
                <a:lnTo>
                  <a:pt x="850" y="14251"/>
                </a:lnTo>
                <a:cubicBezTo>
                  <a:pt x="380" y="14251"/>
                  <a:pt x="0" y="14505"/>
                  <a:pt x="0" y="14818"/>
                </a:cubicBezTo>
                <a:cubicBezTo>
                  <a:pt x="0" y="15131"/>
                  <a:pt x="380" y="15385"/>
                  <a:pt x="850" y="15385"/>
                </a:cubicBezTo>
                <a:lnTo>
                  <a:pt x="3862" y="15385"/>
                </a:lnTo>
                <a:lnTo>
                  <a:pt x="2428" y="18689"/>
                </a:lnTo>
                <a:cubicBezTo>
                  <a:pt x="2371" y="18829"/>
                  <a:pt x="2436" y="18970"/>
                  <a:pt x="2582" y="19067"/>
                </a:cubicBezTo>
                <a:lnTo>
                  <a:pt x="2258" y="21443"/>
                </a:lnTo>
                <a:lnTo>
                  <a:pt x="3035" y="21595"/>
                </a:lnTo>
                <a:lnTo>
                  <a:pt x="4580" y="19462"/>
                </a:lnTo>
                <a:cubicBezTo>
                  <a:pt x="4790" y="19440"/>
                  <a:pt x="4978" y="19338"/>
                  <a:pt x="5043" y="19192"/>
                </a:cubicBezTo>
                <a:lnTo>
                  <a:pt x="6694" y="15385"/>
                </a:lnTo>
                <a:lnTo>
                  <a:pt x="10134" y="15385"/>
                </a:lnTo>
                <a:lnTo>
                  <a:pt x="10134" y="15785"/>
                </a:lnTo>
                <a:cubicBezTo>
                  <a:pt x="10134" y="15995"/>
                  <a:pt x="10393" y="16163"/>
                  <a:pt x="10700" y="16163"/>
                </a:cubicBezTo>
                <a:lnTo>
                  <a:pt x="10804" y="16163"/>
                </a:lnTo>
                <a:lnTo>
                  <a:pt x="10821" y="16163"/>
                </a:lnTo>
                <a:lnTo>
                  <a:pt x="10925" y="16163"/>
                </a:lnTo>
                <a:cubicBezTo>
                  <a:pt x="11241" y="16163"/>
                  <a:pt x="11492" y="15990"/>
                  <a:pt x="11492" y="15785"/>
                </a:cubicBezTo>
                <a:lnTo>
                  <a:pt x="11492" y="15390"/>
                </a:lnTo>
                <a:lnTo>
                  <a:pt x="14931" y="15390"/>
                </a:lnTo>
                <a:lnTo>
                  <a:pt x="16583" y="19197"/>
                </a:lnTo>
                <a:cubicBezTo>
                  <a:pt x="16647" y="19343"/>
                  <a:pt x="16832" y="19440"/>
                  <a:pt x="17043" y="19467"/>
                </a:cubicBezTo>
                <a:lnTo>
                  <a:pt x="18591" y="21600"/>
                </a:lnTo>
                <a:lnTo>
                  <a:pt x="19367" y="21448"/>
                </a:lnTo>
                <a:lnTo>
                  <a:pt x="19043" y="19072"/>
                </a:lnTo>
                <a:cubicBezTo>
                  <a:pt x="19189" y="18975"/>
                  <a:pt x="19262" y="18835"/>
                  <a:pt x="19197" y="18694"/>
                </a:cubicBezTo>
                <a:lnTo>
                  <a:pt x="17741" y="15390"/>
                </a:lnTo>
                <a:lnTo>
                  <a:pt x="20750" y="15390"/>
                </a:lnTo>
                <a:cubicBezTo>
                  <a:pt x="21220" y="15390"/>
                  <a:pt x="21600" y="15136"/>
                  <a:pt x="21600" y="14823"/>
                </a:cubicBezTo>
                <a:cubicBezTo>
                  <a:pt x="21600" y="14510"/>
                  <a:pt x="21220" y="14251"/>
                  <a:pt x="20743" y="14251"/>
                </a:cubicBezTo>
                <a:lnTo>
                  <a:pt x="17238" y="14251"/>
                </a:lnTo>
                <a:lnTo>
                  <a:pt x="13937" y="6652"/>
                </a:lnTo>
                <a:cubicBezTo>
                  <a:pt x="14755" y="6112"/>
                  <a:pt x="15262" y="5362"/>
                  <a:pt x="15262" y="4536"/>
                </a:cubicBezTo>
                <a:cubicBezTo>
                  <a:pt x="15262" y="3083"/>
                  <a:pt x="13702" y="1874"/>
                  <a:pt x="11646" y="1610"/>
                </a:cubicBezTo>
                <a:lnTo>
                  <a:pt x="11646" y="567"/>
                </a:lnTo>
                <a:cubicBezTo>
                  <a:pt x="11646" y="254"/>
                  <a:pt x="11266" y="0"/>
                  <a:pt x="10796" y="0"/>
                </a:cubicBezTo>
                <a:close/>
                <a:moveTo>
                  <a:pt x="9946" y="2781"/>
                </a:moveTo>
                <a:lnTo>
                  <a:pt x="9946" y="3520"/>
                </a:lnTo>
                <a:cubicBezTo>
                  <a:pt x="9946" y="3833"/>
                  <a:pt x="10327" y="4087"/>
                  <a:pt x="10796" y="4087"/>
                </a:cubicBezTo>
                <a:cubicBezTo>
                  <a:pt x="11266" y="4087"/>
                  <a:pt x="11646" y="3833"/>
                  <a:pt x="11646" y="3520"/>
                </a:cubicBezTo>
                <a:lnTo>
                  <a:pt x="11646" y="2781"/>
                </a:lnTo>
                <a:cubicBezTo>
                  <a:pt x="12755" y="3024"/>
                  <a:pt x="13555" y="3715"/>
                  <a:pt x="13555" y="4536"/>
                </a:cubicBezTo>
                <a:cubicBezTo>
                  <a:pt x="13555" y="5551"/>
                  <a:pt x="12318" y="6382"/>
                  <a:pt x="10789" y="6382"/>
                </a:cubicBezTo>
                <a:cubicBezTo>
                  <a:pt x="9259" y="6382"/>
                  <a:pt x="8019" y="5557"/>
                  <a:pt x="8019" y="4536"/>
                </a:cubicBezTo>
                <a:cubicBezTo>
                  <a:pt x="8027" y="3715"/>
                  <a:pt x="8838" y="3024"/>
                  <a:pt x="9946" y="2781"/>
                </a:cubicBezTo>
                <a:close/>
                <a:moveTo>
                  <a:pt x="10108" y="7479"/>
                </a:moveTo>
                <a:cubicBezTo>
                  <a:pt x="10335" y="7501"/>
                  <a:pt x="10562" y="7516"/>
                  <a:pt x="10796" y="7516"/>
                </a:cubicBezTo>
                <a:cubicBezTo>
                  <a:pt x="11031" y="7516"/>
                  <a:pt x="11257" y="7501"/>
                  <a:pt x="11484" y="7479"/>
                </a:cubicBezTo>
                <a:lnTo>
                  <a:pt x="14423" y="14251"/>
                </a:lnTo>
                <a:lnTo>
                  <a:pt x="11477" y="14251"/>
                </a:lnTo>
                <a:lnTo>
                  <a:pt x="11477" y="13851"/>
                </a:lnTo>
                <a:cubicBezTo>
                  <a:pt x="11477" y="13640"/>
                  <a:pt x="11218" y="13473"/>
                  <a:pt x="10910" y="13473"/>
                </a:cubicBezTo>
                <a:lnTo>
                  <a:pt x="10796" y="13473"/>
                </a:lnTo>
                <a:lnTo>
                  <a:pt x="10682" y="13473"/>
                </a:lnTo>
                <a:cubicBezTo>
                  <a:pt x="10367" y="13473"/>
                  <a:pt x="10116" y="13646"/>
                  <a:pt x="10116" y="13851"/>
                </a:cubicBezTo>
                <a:lnTo>
                  <a:pt x="10116" y="14251"/>
                </a:lnTo>
                <a:lnTo>
                  <a:pt x="7170" y="14251"/>
                </a:lnTo>
                <a:lnTo>
                  <a:pt x="10108" y="7479"/>
                </a:lnTo>
                <a:close/>
              </a:path>
            </a:pathLst>
          </a:custGeom>
          <a:solidFill>
            <a:srgbClr val="1B4A60"/>
          </a:solidFill>
          <a:ln w="6350">
            <a:solidFill>
              <a:srgbClr val="FFFFFF"/>
            </a:solidFill>
          </a:ln>
          <a:effectLst>
            <a:outerShdw sx="100000" sy="100000" kx="0" ky="0" algn="b" rotWithShape="0" blurRad="190500" dist="0" dir="5400000">
              <a:srgbClr val="000000"/>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1" name="2. Identifikation"/>
          <p:cNvSpPr txBox="1"/>
          <p:nvPr>
            <p:ph type="body" sz="quarter" idx="1"/>
          </p:nvPr>
        </p:nvSpPr>
        <p:spPr>
          <a:prstGeom prst="rect">
            <a:avLst/>
          </a:prstGeom>
        </p:spPr>
        <p:txBody>
          <a:bodyPr/>
          <a:lstStyle/>
          <a:p>
            <a:pPr/>
            <a:r>
              <a:t>2. Identifikation</a:t>
            </a:r>
          </a:p>
        </p:txBody>
      </p:sp>
      <p:sp>
        <p:nvSpPr>
          <p:cNvPr id="372" name="Die Blickrichtung des aumento value check ist nach vorne gerichtet.…"/>
          <p:cNvSpPr txBox="1"/>
          <p:nvPr>
            <p:ph type="title"/>
          </p:nvPr>
        </p:nvSpPr>
        <p:spPr>
          <a:xfrm>
            <a:off x="3729599" y="648438"/>
            <a:ext cx="5053602" cy="4071623"/>
          </a:xfrm>
          <a:prstGeom prst="rect">
            <a:avLst/>
          </a:prstGeom>
        </p:spPr>
        <p:txBody>
          <a:bodyPr>
            <a:noAutofit/>
          </a:bodyPr>
          <a:lstStyle/>
          <a:p>
            <a:pPr/>
            <a:r>
              <a:t>Die Blickrichtung des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a:t>
            </a:r>
            <a:r>
              <a:t> ist nach vorne gerichtet.</a:t>
            </a:r>
          </a:p>
          <a:p>
            <a:pPr/>
            <a:r>
              <a:rPr>
                <a:solidFill>
                  <a:srgbClr val="1B4A60"/>
                </a:solidFill>
                <a:latin typeface="Helvetica Neue Medium"/>
                <a:ea typeface="Helvetica Neue Medium"/>
                <a:cs typeface="Helvetica Neue Medium"/>
                <a:sym typeface="Helvetica Neue Medium"/>
              </a:rPr>
              <a:t>Klassischen Ratings</a:t>
            </a:r>
            <a:r>
              <a:t> (S&amp;P, Moodys etc.) oder das Scoring der Schufa sind analytisch </a:t>
            </a:r>
            <a:r>
              <a:rPr>
                <a:solidFill>
                  <a:srgbClr val="1B4A60"/>
                </a:solidFill>
                <a:latin typeface="Helvetica Neue Medium"/>
                <a:ea typeface="Helvetica Neue Medium"/>
                <a:cs typeface="Helvetica Neue Medium"/>
                <a:sym typeface="Helvetica Neue Medium"/>
              </a:rPr>
              <a:t>nach hinten</a:t>
            </a:r>
            <a:r>
              <a:t> gerichtet und daher </a:t>
            </a:r>
            <a:r>
              <a:rPr>
                <a:solidFill>
                  <a:srgbClr val="1B4A60"/>
                </a:solidFill>
                <a:latin typeface="Helvetica Neue Medium"/>
                <a:ea typeface="Helvetica Neue Medium"/>
                <a:cs typeface="Helvetica Neue Medium"/>
                <a:sym typeface="Helvetica Neue Medium"/>
              </a:rPr>
              <a:t>weniger geeignet</a:t>
            </a:r>
            <a:r>
              <a:t>, Chancen und Potenziale zu erkennen. Sie zeigen </a:t>
            </a:r>
            <a:r>
              <a:rPr>
                <a:solidFill>
                  <a:srgbClr val="1B4A60"/>
                </a:solidFill>
                <a:latin typeface="Helvetica Neue Medium"/>
                <a:ea typeface="Helvetica Neue Medium"/>
                <a:cs typeface="Helvetica Neue Medium"/>
                <a:sym typeface="Helvetica Neue Medium"/>
              </a:rPr>
              <a:t>Versäumtes</a:t>
            </a:r>
            <a:r>
              <a:t> auf ➙ das ist wie das Steuern eines Autos mit ausschließlichem Blick in den Rückspiegel. </a:t>
            </a:r>
          </a:p>
          <a:p>
            <a:pPr/>
            <a:r>
              <a:t>Aufbauend auf den </a:t>
            </a:r>
            <a:r>
              <a:rPr>
                <a:solidFill>
                  <a:srgbClr val="1B4A60"/>
                </a:solidFill>
                <a:latin typeface="Helvetica Neue Medium"/>
                <a:ea typeface="Helvetica Neue Medium"/>
                <a:cs typeface="Helvetica Neue Medium"/>
                <a:sym typeface="Helvetica Neue Medium"/>
              </a:rPr>
              <a:t>Kategoriescores</a:t>
            </a:r>
            <a:r>
              <a:t> kann erkannt werden, wo </a:t>
            </a:r>
            <a:r>
              <a:rPr>
                <a:solidFill>
                  <a:srgbClr val="1B4A60"/>
                </a:solidFill>
                <a:latin typeface="Helvetica Neue Medium"/>
                <a:ea typeface="Helvetica Neue Medium"/>
                <a:cs typeface="Helvetica Neue Medium"/>
                <a:sym typeface="Helvetica Neue Medium"/>
              </a:rPr>
              <a:t>Potenzial</a:t>
            </a:r>
            <a:r>
              <a:t> vorhanden ist und was es zu verbessern gilt, um die </a:t>
            </a:r>
            <a:r>
              <a:rPr>
                <a:solidFill>
                  <a:srgbClr val="1B4A60"/>
                </a:solidFill>
                <a:latin typeface="Helvetica Neue Medium"/>
                <a:ea typeface="Helvetica Neue Medium"/>
                <a:cs typeface="Helvetica Neue Medium"/>
                <a:sym typeface="Helvetica Neue Medium"/>
              </a:rPr>
              <a:t>Werte</a:t>
            </a:r>
            <a:r>
              <a:t> und den </a:t>
            </a:r>
            <a:r>
              <a:rPr>
                <a:solidFill>
                  <a:srgbClr val="1B4A60"/>
                </a:solidFill>
                <a:latin typeface="Helvetica Neue Medium"/>
                <a:ea typeface="Helvetica Neue Medium"/>
                <a:cs typeface="Helvetica Neue Medium"/>
                <a:sym typeface="Helvetica Neue Medium"/>
              </a:rPr>
              <a:t>Wert</a:t>
            </a:r>
            <a:r>
              <a:t> des Unternehmens zu </a:t>
            </a:r>
            <a:r>
              <a:rPr>
                <a:solidFill>
                  <a:srgbClr val="1B4A60"/>
                </a:solidFill>
                <a:latin typeface="Helvetica Neue Medium"/>
                <a:ea typeface="Helvetica Neue Medium"/>
                <a:cs typeface="Helvetica Neue Medium"/>
                <a:sym typeface="Helvetica Neue Medium"/>
              </a:rPr>
              <a:t>steigern</a:t>
            </a:r>
            <a:r>
              <a:t>. </a:t>
            </a:r>
          </a:p>
          <a:p>
            <a:pPr/>
            <a:r>
              <a:t>Im verbalen Teil der Auswertung wird auf die wesentlichen </a:t>
            </a:r>
            <a:r>
              <a:rPr>
                <a:solidFill>
                  <a:srgbClr val="1B4A60"/>
                </a:solidFill>
                <a:latin typeface="Helvetica Neue Medium"/>
                <a:ea typeface="Helvetica Neue Medium"/>
                <a:cs typeface="Helvetica Neue Medium"/>
                <a:sym typeface="Helvetica Neue Medium"/>
              </a:rPr>
              <a:t>Werttreiber</a:t>
            </a:r>
            <a:r>
              <a:t> und </a:t>
            </a:r>
            <a:r>
              <a:rPr>
                <a:solidFill>
                  <a:srgbClr val="1B4A60"/>
                </a:solidFill>
                <a:latin typeface="Helvetica Neue Medium"/>
                <a:ea typeface="Helvetica Neue Medium"/>
                <a:cs typeface="Helvetica Neue Medium"/>
                <a:sym typeface="Helvetica Neue Medium"/>
              </a:rPr>
              <a:t>Werthemmer</a:t>
            </a:r>
            <a:r>
              <a:t> eingegangen und </a:t>
            </a:r>
            <a:r>
              <a:rPr>
                <a:solidFill>
                  <a:srgbClr val="1B4A60"/>
                </a:solidFill>
                <a:latin typeface="Helvetica Neue Medium"/>
                <a:ea typeface="Helvetica Neue Medium"/>
                <a:cs typeface="Helvetica Neue Medium"/>
                <a:sym typeface="Helvetica Neue Medium"/>
              </a:rPr>
              <a:t>Vorschläge</a:t>
            </a:r>
            <a:r>
              <a:t> zur </a:t>
            </a:r>
            <a:r>
              <a:rPr>
                <a:solidFill>
                  <a:srgbClr val="1B4A60"/>
                </a:solidFill>
                <a:latin typeface="Helvetica Neue Medium"/>
                <a:ea typeface="Helvetica Neue Medium"/>
                <a:cs typeface="Helvetica Neue Medium"/>
                <a:sym typeface="Helvetica Neue Medium"/>
              </a:rPr>
              <a:t>Verbesserung</a:t>
            </a:r>
            <a:r>
              <a:t> gemacht. </a:t>
            </a:r>
          </a:p>
          <a:p>
            <a:pPr/>
            <a:r>
              <a:t>Die </a:t>
            </a:r>
            <a:r>
              <a:rPr>
                <a:solidFill>
                  <a:srgbClr val="1B4A60"/>
                </a:solidFill>
                <a:latin typeface="Helvetica Neue Medium"/>
                <a:ea typeface="Helvetica Neue Medium"/>
                <a:cs typeface="Helvetica Neue Medium"/>
                <a:sym typeface="Helvetica Neue Medium"/>
              </a:rPr>
              <a:t>Umsetzung</a:t>
            </a:r>
            <a:r>
              <a:t> ist </a:t>
            </a:r>
            <a:r>
              <a:rPr>
                <a:solidFill>
                  <a:srgbClr val="1B4A60"/>
                </a:solidFill>
                <a:latin typeface="Helvetica Neue Medium"/>
                <a:ea typeface="Helvetica Neue Medium"/>
                <a:cs typeface="Helvetica Neue Medium"/>
                <a:sym typeface="Helvetica Neue Medium"/>
              </a:rPr>
              <a:t>nicht</a:t>
            </a:r>
            <a:r>
              <a:t> Teil des Dienstleistungsumfangs!</a:t>
            </a:r>
          </a:p>
        </p:txBody>
      </p:sp>
      <p:sp>
        <p:nvSpPr>
          <p:cNvPr id="373" name="Suchen"/>
          <p:cNvSpPr/>
          <p:nvPr/>
        </p:nvSpPr>
        <p:spPr>
          <a:xfrm>
            <a:off x="579365" y="1803763"/>
            <a:ext cx="1606510" cy="1882914"/>
          </a:xfrm>
          <a:custGeom>
            <a:avLst/>
            <a:gdLst/>
            <a:ahLst/>
            <a:cxnLst>
              <a:cxn ang="0">
                <a:pos x="wd2" y="hd2"/>
              </a:cxn>
              <a:cxn ang="5400000">
                <a:pos x="wd2" y="hd2"/>
              </a:cxn>
              <a:cxn ang="10800000">
                <a:pos x="wd2" y="hd2"/>
              </a:cxn>
              <a:cxn ang="16200000">
                <a:pos x="wd2" y="hd2"/>
              </a:cxn>
            </a:cxnLst>
            <a:rect l="0" t="0" r="r" b="b"/>
            <a:pathLst>
              <a:path w="20400" h="21502" fill="norm" stroke="1"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rgbClr val="1B4A60"/>
          </a:solidFill>
          <a:ln w="6350">
            <a:solidFill>
              <a:srgbClr val="FFFFFF"/>
            </a:solidFill>
          </a:ln>
          <a:effectLst>
            <a:outerShdw sx="100000" sy="100000" kx="0" ky="0" algn="b" rotWithShape="0" blurRad="190500" dist="0" dir="5400000">
              <a:srgbClr val="000000"/>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7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7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6" name="3. Maßnahmen"/>
          <p:cNvSpPr txBox="1"/>
          <p:nvPr>
            <p:ph type="body" sz="quarter" idx="1"/>
          </p:nvPr>
        </p:nvSpPr>
        <p:spPr>
          <a:xfrm>
            <a:off x="363724" y="597600"/>
            <a:ext cx="2850657" cy="2669551"/>
          </a:xfrm>
          <a:prstGeom prst="rect">
            <a:avLst/>
          </a:prstGeom>
        </p:spPr>
        <p:txBody>
          <a:bodyPr/>
          <a:lstStyle/>
          <a:p>
            <a:pPr/>
            <a:r>
              <a:t>3. Maßnahmen</a:t>
            </a:r>
          </a:p>
        </p:txBody>
      </p:sp>
      <p:sp>
        <p:nvSpPr>
          <p:cNvPr id="377" name="Durch die Erstellung eines in Zahlen gegossenen Scorings sind die Ergebnisse vergleichbar und es können Maßnahmen auf ihren Erfolg hin überprüft werden.…"/>
          <p:cNvSpPr txBox="1"/>
          <p:nvPr>
            <p:ph type="title"/>
          </p:nvPr>
        </p:nvSpPr>
        <p:spPr>
          <a:xfrm>
            <a:off x="3729599" y="648438"/>
            <a:ext cx="5053602" cy="3846624"/>
          </a:xfrm>
          <a:prstGeom prst="rect">
            <a:avLst/>
          </a:prstGeom>
        </p:spPr>
        <p:txBody>
          <a:bodyPr>
            <a:noAutofit/>
          </a:bodyPr>
          <a:lstStyle/>
          <a:p>
            <a:pPr/>
            <a:r>
              <a:t>Durch die Erstellung eines in Zahlen gegossenen Scorings sind die </a:t>
            </a:r>
            <a:r>
              <a:rPr>
                <a:solidFill>
                  <a:srgbClr val="1B4A60"/>
                </a:solidFill>
                <a:latin typeface="Helvetica Neue Medium"/>
                <a:ea typeface="Helvetica Neue Medium"/>
                <a:cs typeface="Helvetica Neue Medium"/>
                <a:sym typeface="Helvetica Neue Medium"/>
              </a:rPr>
              <a:t>Ergebnisse vergleichbar</a:t>
            </a:r>
            <a:r>
              <a:t> und es können Maßnahmen auf ihren Erfolg hin </a:t>
            </a:r>
            <a:r>
              <a:rPr>
                <a:solidFill>
                  <a:srgbClr val="1B4A60"/>
                </a:solidFill>
                <a:latin typeface="Helvetica Neue Medium"/>
                <a:ea typeface="Helvetica Neue Medium"/>
                <a:cs typeface="Helvetica Neue Medium"/>
                <a:sym typeface="Helvetica Neue Medium"/>
              </a:rPr>
              <a:t>überprüft</a:t>
            </a:r>
            <a:r>
              <a:t> werden. </a:t>
            </a:r>
          </a:p>
          <a:p>
            <a:pPr/>
            <a:r>
              <a:t>Deshalb ist es ratsam, den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a:t>
            </a:r>
            <a:r>
              <a:t> </a:t>
            </a:r>
            <a:r>
              <a:rPr>
                <a:solidFill>
                  <a:srgbClr val="1B4A60"/>
                </a:solidFill>
                <a:latin typeface="Helvetica Neue Medium"/>
                <a:ea typeface="Helvetica Neue Medium"/>
                <a:cs typeface="Helvetica Neue Medium"/>
                <a:sym typeface="Helvetica Neue Medium"/>
              </a:rPr>
              <a:t>jährlich</a:t>
            </a:r>
            <a:r>
              <a:t> durchzuführen, um den Weg zur Wertsteigerung </a:t>
            </a:r>
            <a:r>
              <a:rPr>
                <a:solidFill>
                  <a:srgbClr val="1B4A60"/>
                </a:solidFill>
                <a:latin typeface="Helvetica Neue Medium"/>
                <a:ea typeface="Helvetica Neue Medium"/>
                <a:cs typeface="Helvetica Neue Medium"/>
                <a:sym typeface="Helvetica Neue Medium"/>
              </a:rPr>
              <a:t>optimal</a:t>
            </a:r>
            <a:r>
              <a:t> zu </a:t>
            </a:r>
            <a:r>
              <a:rPr>
                <a:solidFill>
                  <a:srgbClr val="1B4A60"/>
                </a:solidFill>
                <a:latin typeface="Helvetica Neue Medium"/>
                <a:ea typeface="Helvetica Neue Medium"/>
                <a:cs typeface="Helvetica Neue Medium"/>
                <a:sym typeface="Helvetica Neue Medium"/>
              </a:rPr>
              <a:t>gestalten</a:t>
            </a:r>
            <a:r>
              <a:t> und auch zu </a:t>
            </a:r>
            <a:r>
              <a:rPr>
                <a:solidFill>
                  <a:srgbClr val="1B4A60"/>
                </a:solidFill>
                <a:latin typeface="Helvetica Neue Medium"/>
                <a:ea typeface="Helvetica Neue Medium"/>
                <a:cs typeface="Helvetica Neue Medium"/>
                <a:sym typeface="Helvetica Neue Medium"/>
              </a:rPr>
              <a:t>überwachen</a:t>
            </a:r>
            <a:r>
              <a:t>. </a:t>
            </a:r>
          </a:p>
          <a:p>
            <a:pPr/>
            <a:r>
              <a:t>So werden Potenziale und Chancen eines Unternehmens </a:t>
            </a:r>
            <a:r>
              <a:rPr>
                <a:solidFill>
                  <a:srgbClr val="1B4A60"/>
                </a:solidFill>
                <a:latin typeface="Helvetica Neue Medium"/>
                <a:ea typeface="Helvetica Neue Medium"/>
                <a:cs typeface="Helvetica Neue Medium"/>
                <a:sym typeface="Helvetica Neue Medium"/>
              </a:rPr>
              <a:t>transparent</a:t>
            </a:r>
            <a:r>
              <a:t> und </a:t>
            </a:r>
            <a:r>
              <a:rPr>
                <a:solidFill>
                  <a:srgbClr val="1B4A60"/>
                </a:solidFill>
                <a:latin typeface="Helvetica Neue Medium"/>
                <a:ea typeface="Helvetica Neue Medium"/>
                <a:cs typeface="Helvetica Neue Medium"/>
                <a:sym typeface="Helvetica Neue Medium"/>
              </a:rPr>
              <a:t>Maßnahmen</a:t>
            </a:r>
            <a:r>
              <a:t> zu deren Steigerung </a:t>
            </a:r>
            <a:r>
              <a:rPr>
                <a:solidFill>
                  <a:srgbClr val="1B4A60"/>
                </a:solidFill>
                <a:latin typeface="Helvetica Neue Medium"/>
                <a:ea typeface="Helvetica Neue Medium"/>
                <a:cs typeface="Helvetica Neue Medium"/>
                <a:sym typeface="Helvetica Neue Medium"/>
              </a:rPr>
              <a:t>überprüfbar</a:t>
            </a:r>
            <a:r>
              <a:t> gemacht.</a:t>
            </a:r>
          </a:p>
          <a:p>
            <a:pPr/>
            <a:r>
              <a:t>Die Umsetzung kann der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consultant</a:t>
            </a:r>
            <a:r>
              <a:t> in seiner angestammten Verantwortung übernehmen oder es werden </a:t>
            </a:r>
            <a:r>
              <a:rPr>
                <a:solidFill>
                  <a:srgbClr val="1B4A60"/>
                </a:solidFill>
                <a:latin typeface="Helvetica Neue Medium"/>
                <a:ea typeface="Helvetica Neue Medium"/>
                <a:cs typeface="Helvetica Neue Medium"/>
                <a:sym typeface="Helvetica Neue Medium"/>
              </a:rPr>
              <a:t>Kompetenzpartner</a:t>
            </a:r>
            <a:r>
              <a:t> empfohlen. </a:t>
            </a:r>
          </a:p>
        </p:txBody>
      </p:sp>
      <p:sp>
        <p:nvSpPr>
          <p:cNvPr id="378" name="Rechner"/>
          <p:cNvSpPr/>
          <p:nvPr/>
        </p:nvSpPr>
        <p:spPr>
          <a:xfrm rot="21360000">
            <a:off x="632112" y="2247342"/>
            <a:ext cx="458371" cy="648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2" y="0"/>
                </a:moveTo>
                <a:cubicBezTo>
                  <a:pt x="681" y="0"/>
                  <a:pt x="0" y="481"/>
                  <a:pt x="0" y="1075"/>
                </a:cubicBezTo>
                <a:lnTo>
                  <a:pt x="0" y="20525"/>
                </a:lnTo>
                <a:cubicBezTo>
                  <a:pt x="0" y="21119"/>
                  <a:pt x="681" y="21600"/>
                  <a:pt x="1522" y="21600"/>
                </a:cubicBezTo>
                <a:lnTo>
                  <a:pt x="20081" y="21600"/>
                </a:lnTo>
                <a:cubicBezTo>
                  <a:pt x="20922" y="21600"/>
                  <a:pt x="21600" y="21119"/>
                  <a:pt x="21600" y="20525"/>
                </a:cubicBezTo>
                <a:lnTo>
                  <a:pt x="21600" y="1075"/>
                </a:lnTo>
                <a:cubicBezTo>
                  <a:pt x="21592" y="481"/>
                  <a:pt x="20912" y="0"/>
                  <a:pt x="20071" y="0"/>
                </a:cubicBezTo>
                <a:lnTo>
                  <a:pt x="1522" y="0"/>
                </a:lnTo>
                <a:close/>
                <a:moveTo>
                  <a:pt x="2866" y="1696"/>
                </a:moveTo>
                <a:lnTo>
                  <a:pt x="18734" y="1696"/>
                </a:lnTo>
                <a:cubicBezTo>
                  <a:pt x="19017" y="1696"/>
                  <a:pt x="19254" y="1857"/>
                  <a:pt x="19254" y="2062"/>
                </a:cubicBezTo>
                <a:lnTo>
                  <a:pt x="19254" y="4985"/>
                </a:lnTo>
                <a:cubicBezTo>
                  <a:pt x="19254" y="5185"/>
                  <a:pt x="19024" y="5351"/>
                  <a:pt x="18734" y="5351"/>
                </a:cubicBezTo>
                <a:lnTo>
                  <a:pt x="2866" y="5351"/>
                </a:lnTo>
                <a:cubicBezTo>
                  <a:pt x="2583" y="5351"/>
                  <a:pt x="2348" y="5190"/>
                  <a:pt x="2348" y="4985"/>
                </a:cubicBezTo>
                <a:lnTo>
                  <a:pt x="2348" y="2062"/>
                </a:lnTo>
                <a:cubicBezTo>
                  <a:pt x="2348" y="1862"/>
                  <a:pt x="2576" y="1696"/>
                  <a:pt x="2866" y="1696"/>
                </a:cubicBezTo>
                <a:close/>
                <a:moveTo>
                  <a:pt x="17580" y="6615"/>
                </a:moveTo>
                <a:cubicBezTo>
                  <a:pt x="17771" y="6615"/>
                  <a:pt x="17924" y="6723"/>
                  <a:pt x="17924" y="6858"/>
                </a:cubicBezTo>
                <a:cubicBezTo>
                  <a:pt x="17924" y="6993"/>
                  <a:pt x="17771" y="7101"/>
                  <a:pt x="17580" y="7101"/>
                </a:cubicBezTo>
                <a:cubicBezTo>
                  <a:pt x="17389" y="7106"/>
                  <a:pt x="17236" y="6993"/>
                  <a:pt x="17236" y="6858"/>
                </a:cubicBezTo>
                <a:cubicBezTo>
                  <a:pt x="17236" y="6723"/>
                  <a:pt x="17389" y="6615"/>
                  <a:pt x="17580" y="6615"/>
                </a:cubicBezTo>
                <a:close/>
                <a:moveTo>
                  <a:pt x="2890" y="6674"/>
                </a:moveTo>
                <a:lnTo>
                  <a:pt x="5121" y="6674"/>
                </a:lnTo>
                <a:cubicBezTo>
                  <a:pt x="5419" y="6674"/>
                  <a:pt x="5663" y="6847"/>
                  <a:pt x="5663" y="7057"/>
                </a:cubicBezTo>
                <a:lnTo>
                  <a:pt x="5663" y="8073"/>
                </a:lnTo>
                <a:cubicBezTo>
                  <a:pt x="5663" y="8284"/>
                  <a:pt x="5419" y="8456"/>
                  <a:pt x="5121" y="8456"/>
                </a:cubicBezTo>
                <a:lnTo>
                  <a:pt x="2890" y="8456"/>
                </a:lnTo>
                <a:cubicBezTo>
                  <a:pt x="2592" y="8456"/>
                  <a:pt x="2348" y="8284"/>
                  <a:pt x="2348" y="8073"/>
                </a:cubicBezTo>
                <a:lnTo>
                  <a:pt x="2348" y="7057"/>
                </a:lnTo>
                <a:cubicBezTo>
                  <a:pt x="2348" y="6847"/>
                  <a:pt x="2592" y="6674"/>
                  <a:pt x="2890" y="6674"/>
                </a:cubicBezTo>
                <a:close/>
                <a:moveTo>
                  <a:pt x="7400" y="6674"/>
                </a:moveTo>
                <a:lnTo>
                  <a:pt x="9669" y="6674"/>
                </a:lnTo>
                <a:cubicBezTo>
                  <a:pt x="9967" y="6674"/>
                  <a:pt x="10211" y="6847"/>
                  <a:pt x="10211" y="7057"/>
                </a:cubicBezTo>
                <a:lnTo>
                  <a:pt x="10211" y="8073"/>
                </a:lnTo>
                <a:cubicBezTo>
                  <a:pt x="10211" y="8284"/>
                  <a:pt x="9967" y="8456"/>
                  <a:pt x="9669" y="8456"/>
                </a:cubicBezTo>
                <a:lnTo>
                  <a:pt x="7400" y="8456"/>
                </a:lnTo>
                <a:cubicBezTo>
                  <a:pt x="7102" y="8456"/>
                  <a:pt x="6858" y="8284"/>
                  <a:pt x="6858" y="8073"/>
                </a:cubicBezTo>
                <a:lnTo>
                  <a:pt x="6858" y="7057"/>
                </a:lnTo>
                <a:cubicBezTo>
                  <a:pt x="6858" y="6847"/>
                  <a:pt x="7102" y="6674"/>
                  <a:pt x="7400" y="6674"/>
                </a:cubicBezTo>
                <a:close/>
                <a:moveTo>
                  <a:pt x="11924" y="6674"/>
                </a:moveTo>
                <a:lnTo>
                  <a:pt x="14195" y="6674"/>
                </a:lnTo>
                <a:cubicBezTo>
                  <a:pt x="14493" y="6674"/>
                  <a:pt x="14738" y="6847"/>
                  <a:pt x="14738" y="7057"/>
                </a:cubicBezTo>
                <a:lnTo>
                  <a:pt x="14738" y="8073"/>
                </a:lnTo>
                <a:cubicBezTo>
                  <a:pt x="14738" y="8284"/>
                  <a:pt x="14493" y="8456"/>
                  <a:pt x="14195" y="8456"/>
                </a:cubicBezTo>
                <a:lnTo>
                  <a:pt x="11924" y="8456"/>
                </a:lnTo>
                <a:cubicBezTo>
                  <a:pt x="11626" y="8456"/>
                  <a:pt x="11382" y="8284"/>
                  <a:pt x="11382" y="8073"/>
                </a:cubicBezTo>
                <a:lnTo>
                  <a:pt x="11382" y="7057"/>
                </a:lnTo>
                <a:cubicBezTo>
                  <a:pt x="11382" y="6847"/>
                  <a:pt x="11626" y="6674"/>
                  <a:pt x="11924" y="6674"/>
                </a:cubicBezTo>
                <a:close/>
                <a:moveTo>
                  <a:pt x="16433" y="7290"/>
                </a:moveTo>
                <a:lnTo>
                  <a:pt x="18743" y="7290"/>
                </a:lnTo>
                <a:lnTo>
                  <a:pt x="18743" y="7685"/>
                </a:lnTo>
                <a:lnTo>
                  <a:pt x="16433" y="7685"/>
                </a:lnTo>
                <a:lnTo>
                  <a:pt x="16433" y="7290"/>
                </a:lnTo>
                <a:close/>
                <a:moveTo>
                  <a:pt x="17580" y="7867"/>
                </a:moveTo>
                <a:cubicBezTo>
                  <a:pt x="17771" y="7867"/>
                  <a:pt x="17924" y="7975"/>
                  <a:pt x="17924" y="8110"/>
                </a:cubicBezTo>
                <a:cubicBezTo>
                  <a:pt x="17924" y="8245"/>
                  <a:pt x="17771" y="8353"/>
                  <a:pt x="17580" y="8353"/>
                </a:cubicBezTo>
                <a:cubicBezTo>
                  <a:pt x="17389" y="8353"/>
                  <a:pt x="17236" y="8245"/>
                  <a:pt x="17236" y="8110"/>
                </a:cubicBezTo>
                <a:cubicBezTo>
                  <a:pt x="17236" y="7975"/>
                  <a:pt x="17389" y="7867"/>
                  <a:pt x="17580" y="7867"/>
                </a:cubicBezTo>
                <a:close/>
                <a:moveTo>
                  <a:pt x="2890" y="9580"/>
                </a:moveTo>
                <a:lnTo>
                  <a:pt x="5121" y="9580"/>
                </a:lnTo>
                <a:cubicBezTo>
                  <a:pt x="5419" y="9580"/>
                  <a:pt x="5663" y="9752"/>
                  <a:pt x="5663" y="9963"/>
                </a:cubicBezTo>
                <a:lnTo>
                  <a:pt x="5663" y="10979"/>
                </a:lnTo>
                <a:cubicBezTo>
                  <a:pt x="5663" y="11189"/>
                  <a:pt x="5419" y="11362"/>
                  <a:pt x="5121" y="11362"/>
                </a:cubicBezTo>
                <a:lnTo>
                  <a:pt x="2890" y="11362"/>
                </a:lnTo>
                <a:cubicBezTo>
                  <a:pt x="2592" y="11362"/>
                  <a:pt x="2348" y="11189"/>
                  <a:pt x="2348" y="10979"/>
                </a:cubicBezTo>
                <a:lnTo>
                  <a:pt x="2348" y="9963"/>
                </a:lnTo>
                <a:cubicBezTo>
                  <a:pt x="2348" y="9752"/>
                  <a:pt x="2592" y="9580"/>
                  <a:pt x="2890" y="9580"/>
                </a:cubicBezTo>
                <a:close/>
                <a:moveTo>
                  <a:pt x="7400" y="9580"/>
                </a:moveTo>
                <a:lnTo>
                  <a:pt x="9669" y="9580"/>
                </a:lnTo>
                <a:cubicBezTo>
                  <a:pt x="9967" y="9580"/>
                  <a:pt x="10211" y="9752"/>
                  <a:pt x="10211" y="9963"/>
                </a:cubicBezTo>
                <a:lnTo>
                  <a:pt x="10211" y="10979"/>
                </a:lnTo>
                <a:cubicBezTo>
                  <a:pt x="10211" y="11189"/>
                  <a:pt x="9967" y="11362"/>
                  <a:pt x="9669" y="11362"/>
                </a:cubicBezTo>
                <a:lnTo>
                  <a:pt x="7400" y="11362"/>
                </a:lnTo>
                <a:cubicBezTo>
                  <a:pt x="7102" y="11362"/>
                  <a:pt x="6858" y="11189"/>
                  <a:pt x="6858" y="10979"/>
                </a:cubicBezTo>
                <a:lnTo>
                  <a:pt x="6858" y="9963"/>
                </a:lnTo>
                <a:cubicBezTo>
                  <a:pt x="6858" y="9752"/>
                  <a:pt x="7102" y="9580"/>
                  <a:pt x="7400" y="9580"/>
                </a:cubicBezTo>
                <a:close/>
                <a:moveTo>
                  <a:pt x="11924" y="9580"/>
                </a:moveTo>
                <a:lnTo>
                  <a:pt x="14195" y="9580"/>
                </a:lnTo>
                <a:cubicBezTo>
                  <a:pt x="14493" y="9580"/>
                  <a:pt x="14738" y="9752"/>
                  <a:pt x="14738" y="9963"/>
                </a:cubicBezTo>
                <a:lnTo>
                  <a:pt x="14738" y="10979"/>
                </a:lnTo>
                <a:cubicBezTo>
                  <a:pt x="14738" y="11189"/>
                  <a:pt x="14493" y="11362"/>
                  <a:pt x="14195" y="11362"/>
                </a:cubicBezTo>
                <a:lnTo>
                  <a:pt x="11924" y="11362"/>
                </a:lnTo>
                <a:cubicBezTo>
                  <a:pt x="11626" y="11362"/>
                  <a:pt x="11382" y="11189"/>
                  <a:pt x="11382" y="10979"/>
                </a:cubicBezTo>
                <a:lnTo>
                  <a:pt x="11382" y="9963"/>
                </a:lnTo>
                <a:cubicBezTo>
                  <a:pt x="11382" y="9752"/>
                  <a:pt x="11626" y="9580"/>
                  <a:pt x="11924" y="9580"/>
                </a:cubicBezTo>
                <a:close/>
                <a:moveTo>
                  <a:pt x="16969" y="9752"/>
                </a:moveTo>
                <a:lnTo>
                  <a:pt x="17587" y="10189"/>
                </a:lnTo>
                <a:lnTo>
                  <a:pt x="18208" y="9752"/>
                </a:lnTo>
                <a:lnTo>
                  <a:pt x="18598" y="10027"/>
                </a:lnTo>
                <a:lnTo>
                  <a:pt x="17979" y="10466"/>
                </a:lnTo>
                <a:lnTo>
                  <a:pt x="18598" y="10903"/>
                </a:lnTo>
                <a:lnTo>
                  <a:pt x="18199" y="11183"/>
                </a:lnTo>
                <a:lnTo>
                  <a:pt x="17580" y="10746"/>
                </a:lnTo>
                <a:lnTo>
                  <a:pt x="16961" y="11183"/>
                </a:lnTo>
                <a:lnTo>
                  <a:pt x="16572" y="10908"/>
                </a:lnTo>
                <a:lnTo>
                  <a:pt x="17191" y="10471"/>
                </a:lnTo>
                <a:lnTo>
                  <a:pt x="16572" y="10034"/>
                </a:lnTo>
                <a:lnTo>
                  <a:pt x="16969" y="9752"/>
                </a:lnTo>
                <a:close/>
                <a:moveTo>
                  <a:pt x="2890" y="12437"/>
                </a:moveTo>
                <a:lnTo>
                  <a:pt x="5121" y="12437"/>
                </a:lnTo>
                <a:cubicBezTo>
                  <a:pt x="5419" y="12437"/>
                  <a:pt x="5663" y="12609"/>
                  <a:pt x="5663" y="12820"/>
                </a:cubicBezTo>
                <a:lnTo>
                  <a:pt x="5663" y="13834"/>
                </a:lnTo>
                <a:cubicBezTo>
                  <a:pt x="5663" y="14045"/>
                  <a:pt x="5419" y="14219"/>
                  <a:pt x="5121" y="14219"/>
                </a:cubicBezTo>
                <a:lnTo>
                  <a:pt x="2890" y="14219"/>
                </a:lnTo>
                <a:cubicBezTo>
                  <a:pt x="2592" y="14219"/>
                  <a:pt x="2348" y="14045"/>
                  <a:pt x="2348" y="13834"/>
                </a:cubicBezTo>
                <a:lnTo>
                  <a:pt x="2348" y="12820"/>
                </a:lnTo>
                <a:cubicBezTo>
                  <a:pt x="2348" y="12609"/>
                  <a:pt x="2592" y="12437"/>
                  <a:pt x="2890" y="12437"/>
                </a:cubicBezTo>
                <a:close/>
                <a:moveTo>
                  <a:pt x="7400" y="12437"/>
                </a:moveTo>
                <a:lnTo>
                  <a:pt x="9669" y="12437"/>
                </a:lnTo>
                <a:cubicBezTo>
                  <a:pt x="9967" y="12437"/>
                  <a:pt x="10211" y="12609"/>
                  <a:pt x="10211" y="12820"/>
                </a:cubicBezTo>
                <a:lnTo>
                  <a:pt x="10211" y="13834"/>
                </a:lnTo>
                <a:cubicBezTo>
                  <a:pt x="10211" y="14045"/>
                  <a:pt x="9967" y="14219"/>
                  <a:pt x="9669" y="14219"/>
                </a:cubicBezTo>
                <a:lnTo>
                  <a:pt x="7400" y="14219"/>
                </a:lnTo>
                <a:cubicBezTo>
                  <a:pt x="7102" y="14219"/>
                  <a:pt x="6858" y="14045"/>
                  <a:pt x="6858" y="13834"/>
                </a:cubicBezTo>
                <a:lnTo>
                  <a:pt x="6858" y="12820"/>
                </a:lnTo>
                <a:cubicBezTo>
                  <a:pt x="6858" y="12609"/>
                  <a:pt x="7102" y="12437"/>
                  <a:pt x="7400" y="12437"/>
                </a:cubicBezTo>
                <a:close/>
                <a:moveTo>
                  <a:pt x="11924" y="12437"/>
                </a:moveTo>
                <a:lnTo>
                  <a:pt x="14195" y="12437"/>
                </a:lnTo>
                <a:cubicBezTo>
                  <a:pt x="14493" y="12437"/>
                  <a:pt x="14738" y="12609"/>
                  <a:pt x="14738" y="12820"/>
                </a:cubicBezTo>
                <a:lnTo>
                  <a:pt x="14738" y="13834"/>
                </a:lnTo>
                <a:cubicBezTo>
                  <a:pt x="14738" y="14045"/>
                  <a:pt x="14493" y="14219"/>
                  <a:pt x="14195" y="14219"/>
                </a:cubicBezTo>
                <a:lnTo>
                  <a:pt x="11924" y="14219"/>
                </a:lnTo>
                <a:cubicBezTo>
                  <a:pt x="11626" y="14219"/>
                  <a:pt x="11382" y="14045"/>
                  <a:pt x="11382" y="13834"/>
                </a:cubicBezTo>
                <a:lnTo>
                  <a:pt x="11382" y="12820"/>
                </a:lnTo>
                <a:cubicBezTo>
                  <a:pt x="11382" y="12609"/>
                  <a:pt x="11626" y="12437"/>
                  <a:pt x="11924" y="12437"/>
                </a:cubicBezTo>
                <a:close/>
                <a:moveTo>
                  <a:pt x="16426" y="13127"/>
                </a:moveTo>
                <a:lnTo>
                  <a:pt x="18734" y="13127"/>
                </a:lnTo>
                <a:lnTo>
                  <a:pt x="18734" y="13522"/>
                </a:lnTo>
                <a:lnTo>
                  <a:pt x="16426" y="13522"/>
                </a:lnTo>
                <a:lnTo>
                  <a:pt x="16426" y="13127"/>
                </a:lnTo>
                <a:close/>
                <a:moveTo>
                  <a:pt x="2890" y="15292"/>
                </a:moveTo>
                <a:lnTo>
                  <a:pt x="5121" y="15292"/>
                </a:lnTo>
                <a:cubicBezTo>
                  <a:pt x="5419" y="15292"/>
                  <a:pt x="5663" y="15466"/>
                  <a:pt x="5663" y="15677"/>
                </a:cubicBezTo>
                <a:lnTo>
                  <a:pt x="5663" y="16691"/>
                </a:lnTo>
                <a:cubicBezTo>
                  <a:pt x="5663" y="16902"/>
                  <a:pt x="5419" y="17074"/>
                  <a:pt x="5121" y="17074"/>
                </a:cubicBezTo>
                <a:lnTo>
                  <a:pt x="2890" y="17074"/>
                </a:lnTo>
                <a:cubicBezTo>
                  <a:pt x="2592" y="17074"/>
                  <a:pt x="2348" y="16902"/>
                  <a:pt x="2348" y="16691"/>
                </a:cubicBezTo>
                <a:lnTo>
                  <a:pt x="2348" y="15677"/>
                </a:lnTo>
                <a:cubicBezTo>
                  <a:pt x="2348" y="15466"/>
                  <a:pt x="2592" y="15292"/>
                  <a:pt x="2890" y="15292"/>
                </a:cubicBezTo>
                <a:close/>
                <a:moveTo>
                  <a:pt x="7400" y="15292"/>
                </a:moveTo>
                <a:lnTo>
                  <a:pt x="9669" y="15292"/>
                </a:lnTo>
                <a:cubicBezTo>
                  <a:pt x="9967" y="15292"/>
                  <a:pt x="10211" y="15466"/>
                  <a:pt x="10211" y="15677"/>
                </a:cubicBezTo>
                <a:lnTo>
                  <a:pt x="10211" y="16691"/>
                </a:lnTo>
                <a:cubicBezTo>
                  <a:pt x="10211" y="16902"/>
                  <a:pt x="9967" y="17074"/>
                  <a:pt x="9669" y="17074"/>
                </a:cubicBezTo>
                <a:lnTo>
                  <a:pt x="7400" y="17074"/>
                </a:lnTo>
                <a:cubicBezTo>
                  <a:pt x="7102" y="17074"/>
                  <a:pt x="6858" y="16902"/>
                  <a:pt x="6858" y="16691"/>
                </a:cubicBezTo>
                <a:lnTo>
                  <a:pt x="6858" y="15677"/>
                </a:lnTo>
                <a:cubicBezTo>
                  <a:pt x="6858" y="15466"/>
                  <a:pt x="7102" y="15292"/>
                  <a:pt x="7400" y="15292"/>
                </a:cubicBezTo>
                <a:close/>
                <a:moveTo>
                  <a:pt x="11924" y="15292"/>
                </a:moveTo>
                <a:lnTo>
                  <a:pt x="14195" y="15292"/>
                </a:lnTo>
                <a:cubicBezTo>
                  <a:pt x="14493" y="15292"/>
                  <a:pt x="14738" y="15466"/>
                  <a:pt x="14738" y="15677"/>
                </a:cubicBezTo>
                <a:lnTo>
                  <a:pt x="14738" y="16691"/>
                </a:lnTo>
                <a:cubicBezTo>
                  <a:pt x="14738" y="16902"/>
                  <a:pt x="14493" y="17074"/>
                  <a:pt x="14195" y="17074"/>
                </a:cubicBezTo>
                <a:lnTo>
                  <a:pt x="11924" y="17074"/>
                </a:lnTo>
                <a:cubicBezTo>
                  <a:pt x="11626" y="17074"/>
                  <a:pt x="11382" y="16902"/>
                  <a:pt x="11382" y="16691"/>
                </a:cubicBezTo>
                <a:lnTo>
                  <a:pt x="11382" y="15677"/>
                </a:lnTo>
                <a:cubicBezTo>
                  <a:pt x="11382" y="15466"/>
                  <a:pt x="11626" y="15292"/>
                  <a:pt x="11924" y="15292"/>
                </a:cubicBezTo>
                <a:close/>
                <a:moveTo>
                  <a:pt x="17305" y="15368"/>
                </a:moveTo>
                <a:lnTo>
                  <a:pt x="17864" y="15368"/>
                </a:lnTo>
                <a:lnTo>
                  <a:pt x="17864" y="15984"/>
                </a:lnTo>
                <a:lnTo>
                  <a:pt x="18734" y="15984"/>
                </a:lnTo>
                <a:lnTo>
                  <a:pt x="18734" y="16379"/>
                </a:lnTo>
                <a:lnTo>
                  <a:pt x="17864" y="16379"/>
                </a:lnTo>
                <a:lnTo>
                  <a:pt x="17864" y="17000"/>
                </a:lnTo>
                <a:lnTo>
                  <a:pt x="17305" y="17000"/>
                </a:lnTo>
                <a:lnTo>
                  <a:pt x="17305" y="16379"/>
                </a:lnTo>
                <a:lnTo>
                  <a:pt x="16433" y="16379"/>
                </a:lnTo>
                <a:lnTo>
                  <a:pt x="16433" y="15984"/>
                </a:lnTo>
                <a:lnTo>
                  <a:pt x="17305" y="15984"/>
                </a:lnTo>
                <a:lnTo>
                  <a:pt x="17305" y="15368"/>
                </a:lnTo>
                <a:close/>
                <a:moveTo>
                  <a:pt x="2897" y="18144"/>
                </a:moveTo>
                <a:lnTo>
                  <a:pt x="9669" y="18144"/>
                </a:lnTo>
                <a:cubicBezTo>
                  <a:pt x="9967" y="18144"/>
                  <a:pt x="10211" y="18316"/>
                  <a:pt x="10211" y="18527"/>
                </a:cubicBezTo>
                <a:lnTo>
                  <a:pt x="10211" y="19543"/>
                </a:lnTo>
                <a:cubicBezTo>
                  <a:pt x="10211" y="19754"/>
                  <a:pt x="9967" y="19926"/>
                  <a:pt x="9669" y="19926"/>
                </a:cubicBezTo>
                <a:lnTo>
                  <a:pt x="2897" y="19926"/>
                </a:lnTo>
                <a:cubicBezTo>
                  <a:pt x="2599" y="19926"/>
                  <a:pt x="2355" y="19754"/>
                  <a:pt x="2355" y="19543"/>
                </a:cubicBezTo>
                <a:lnTo>
                  <a:pt x="2355" y="18527"/>
                </a:lnTo>
                <a:cubicBezTo>
                  <a:pt x="2355" y="18316"/>
                  <a:pt x="2599" y="18144"/>
                  <a:pt x="2897" y="18144"/>
                </a:cubicBezTo>
                <a:close/>
                <a:moveTo>
                  <a:pt x="11924" y="18144"/>
                </a:moveTo>
                <a:lnTo>
                  <a:pt x="14195" y="18144"/>
                </a:lnTo>
                <a:cubicBezTo>
                  <a:pt x="14493" y="18144"/>
                  <a:pt x="14738" y="18316"/>
                  <a:pt x="14738" y="18527"/>
                </a:cubicBezTo>
                <a:lnTo>
                  <a:pt x="14738" y="19543"/>
                </a:lnTo>
                <a:cubicBezTo>
                  <a:pt x="14738" y="19754"/>
                  <a:pt x="14493" y="19926"/>
                  <a:pt x="14195" y="19926"/>
                </a:cubicBezTo>
                <a:lnTo>
                  <a:pt x="11924" y="19926"/>
                </a:lnTo>
                <a:cubicBezTo>
                  <a:pt x="11626" y="19926"/>
                  <a:pt x="11382" y="19754"/>
                  <a:pt x="11382" y="19543"/>
                </a:cubicBezTo>
                <a:lnTo>
                  <a:pt x="11382" y="18527"/>
                </a:lnTo>
                <a:cubicBezTo>
                  <a:pt x="11382" y="18316"/>
                  <a:pt x="11626" y="18144"/>
                  <a:pt x="11924" y="18144"/>
                </a:cubicBezTo>
                <a:close/>
                <a:moveTo>
                  <a:pt x="16426" y="18517"/>
                </a:moveTo>
                <a:lnTo>
                  <a:pt x="18734" y="18517"/>
                </a:lnTo>
                <a:lnTo>
                  <a:pt x="18734" y="18910"/>
                </a:lnTo>
                <a:lnTo>
                  <a:pt x="16426" y="18910"/>
                </a:lnTo>
                <a:lnTo>
                  <a:pt x="16426" y="18517"/>
                </a:lnTo>
                <a:close/>
                <a:moveTo>
                  <a:pt x="16426" y="19165"/>
                </a:moveTo>
                <a:lnTo>
                  <a:pt x="18734" y="19165"/>
                </a:lnTo>
                <a:lnTo>
                  <a:pt x="18734" y="19558"/>
                </a:lnTo>
                <a:lnTo>
                  <a:pt x="16426" y="19558"/>
                </a:lnTo>
                <a:lnTo>
                  <a:pt x="16426" y="19165"/>
                </a:lnTo>
                <a:close/>
              </a:path>
            </a:pathLst>
          </a:custGeom>
          <a:solidFill>
            <a:srgbClr val="1B4A60"/>
          </a:solidFill>
          <a:ln w="6350">
            <a:solidFill>
              <a:srgbClr val="FFFFFF"/>
            </a:solidFill>
          </a:ln>
          <a:effectLst>
            <a:outerShdw sx="100000" sy="100000" kx="0" ky="0" algn="b" rotWithShape="0" blurRad="190500" dist="0" dir="5400000">
              <a:srgbClr val="000000"/>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379" name="Bearbeitbares Dokument"/>
          <p:cNvSpPr/>
          <p:nvPr/>
        </p:nvSpPr>
        <p:spPr>
          <a:xfrm rot="600000">
            <a:off x="1219992" y="1989531"/>
            <a:ext cx="1457047" cy="1583161"/>
          </a:xfrm>
          <a:custGeom>
            <a:avLst/>
            <a:gdLst/>
            <a:ahLst/>
            <a:cxnLst>
              <a:cxn ang="0">
                <a:pos x="wd2" y="hd2"/>
              </a:cxn>
              <a:cxn ang="5400000">
                <a:pos x="wd2" y="hd2"/>
              </a:cxn>
              <a:cxn ang="10800000">
                <a:pos x="wd2" y="hd2"/>
              </a:cxn>
              <a:cxn ang="16200000">
                <a:pos x="wd2" y="hd2"/>
              </a:cxn>
            </a:cxnLst>
            <a:rect l="0" t="0" r="r" b="b"/>
            <a:pathLst>
              <a:path w="21535" h="21600" fill="norm" stroke="1" extrusionOk="0">
                <a:moveTo>
                  <a:pt x="178" y="0"/>
                </a:moveTo>
                <a:cubicBezTo>
                  <a:pt x="80" y="0"/>
                  <a:pt x="0" y="72"/>
                  <a:pt x="0" y="162"/>
                </a:cubicBezTo>
                <a:lnTo>
                  <a:pt x="0" y="21438"/>
                </a:lnTo>
                <a:cubicBezTo>
                  <a:pt x="0" y="21528"/>
                  <a:pt x="80" y="21600"/>
                  <a:pt x="178" y="21600"/>
                </a:cubicBezTo>
                <a:lnTo>
                  <a:pt x="17891" y="21600"/>
                </a:lnTo>
                <a:cubicBezTo>
                  <a:pt x="17989" y="21600"/>
                  <a:pt x="18069" y="21528"/>
                  <a:pt x="18069" y="21438"/>
                </a:cubicBezTo>
                <a:lnTo>
                  <a:pt x="18069" y="10414"/>
                </a:lnTo>
                <a:lnTo>
                  <a:pt x="13054" y="15043"/>
                </a:lnTo>
                <a:cubicBezTo>
                  <a:pt x="12867" y="15216"/>
                  <a:pt x="12647" y="15358"/>
                  <a:pt x="12407" y="15463"/>
                </a:cubicBezTo>
                <a:lnTo>
                  <a:pt x="8385" y="17111"/>
                </a:lnTo>
                <a:cubicBezTo>
                  <a:pt x="8235" y="17177"/>
                  <a:pt x="8078" y="17032"/>
                  <a:pt x="8149" y="16892"/>
                </a:cubicBezTo>
                <a:lnTo>
                  <a:pt x="9963" y="13105"/>
                </a:lnTo>
                <a:cubicBezTo>
                  <a:pt x="10077" y="12882"/>
                  <a:pt x="10231" y="12679"/>
                  <a:pt x="10420" y="12504"/>
                </a:cubicBezTo>
                <a:lnTo>
                  <a:pt x="17644" y="5837"/>
                </a:lnTo>
                <a:lnTo>
                  <a:pt x="11926" y="5837"/>
                </a:lnTo>
                <a:cubicBezTo>
                  <a:pt x="11828" y="5837"/>
                  <a:pt x="11748" y="5765"/>
                  <a:pt x="11748" y="5674"/>
                </a:cubicBezTo>
                <a:lnTo>
                  <a:pt x="11748" y="58"/>
                </a:lnTo>
                <a:cubicBezTo>
                  <a:pt x="11748" y="26"/>
                  <a:pt x="11720" y="0"/>
                  <a:pt x="11685" y="0"/>
                </a:cubicBezTo>
                <a:lnTo>
                  <a:pt x="178" y="0"/>
                </a:lnTo>
                <a:close/>
                <a:moveTo>
                  <a:pt x="12563" y="86"/>
                </a:moveTo>
                <a:cubicBezTo>
                  <a:pt x="12541" y="94"/>
                  <a:pt x="12525" y="114"/>
                  <a:pt x="12525" y="140"/>
                </a:cubicBezTo>
                <a:lnTo>
                  <a:pt x="12525" y="4958"/>
                </a:lnTo>
                <a:cubicBezTo>
                  <a:pt x="12525" y="5048"/>
                  <a:pt x="12605" y="5120"/>
                  <a:pt x="12703" y="5120"/>
                </a:cubicBezTo>
                <a:lnTo>
                  <a:pt x="17917" y="5120"/>
                </a:lnTo>
                <a:cubicBezTo>
                  <a:pt x="17974" y="5120"/>
                  <a:pt x="18001" y="5058"/>
                  <a:pt x="17962" y="5021"/>
                </a:cubicBezTo>
                <a:lnTo>
                  <a:pt x="12632" y="99"/>
                </a:lnTo>
                <a:cubicBezTo>
                  <a:pt x="12612" y="81"/>
                  <a:pt x="12585" y="78"/>
                  <a:pt x="12563" y="86"/>
                </a:cubicBezTo>
                <a:close/>
                <a:moveTo>
                  <a:pt x="20172" y="4728"/>
                </a:moveTo>
                <a:cubicBezTo>
                  <a:pt x="20023" y="4734"/>
                  <a:pt x="19872" y="4794"/>
                  <a:pt x="19753" y="4903"/>
                </a:cubicBezTo>
                <a:lnTo>
                  <a:pt x="18916" y="5676"/>
                </a:lnTo>
                <a:cubicBezTo>
                  <a:pt x="18892" y="5699"/>
                  <a:pt x="18892" y="5736"/>
                  <a:pt x="18916" y="5758"/>
                </a:cubicBezTo>
                <a:lnTo>
                  <a:pt x="20419" y="7147"/>
                </a:lnTo>
                <a:cubicBezTo>
                  <a:pt x="20443" y="7170"/>
                  <a:pt x="20483" y="7170"/>
                  <a:pt x="20508" y="7147"/>
                </a:cubicBezTo>
                <a:lnTo>
                  <a:pt x="21345" y="6372"/>
                </a:lnTo>
                <a:cubicBezTo>
                  <a:pt x="21583" y="6154"/>
                  <a:pt x="21600" y="5815"/>
                  <a:pt x="21383" y="5615"/>
                </a:cubicBezTo>
                <a:lnTo>
                  <a:pt x="20576" y="4868"/>
                </a:lnTo>
                <a:cubicBezTo>
                  <a:pt x="20468" y="4768"/>
                  <a:pt x="20321" y="4722"/>
                  <a:pt x="20172" y="4728"/>
                </a:cubicBezTo>
                <a:close/>
                <a:moveTo>
                  <a:pt x="18322" y="6249"/>
                </a:moveTo>
                <a:cubicBezTo>
                  <a:pt x="18306" y="6249"/>
                  <a:pt x="18290" y="6255"/>
                  <a:pt x="18277" y="6266"/>
                </a:cubicBezTo>
                <a:lnTo>
                  <a:pt x="11222" y="12779"/>
                </a:lnTo>
                <a:cubicBezTo>
                  <a:pt x="11198" y="12801"/>
                  <a:pt x="11198" y="12838"/>
                  <a:pt x="11222" y="12861"/>
                </a:cubicBezTo>
                <a:lnTo>
                  <a:pt x="12727" y="14249"/>
                </a:lnTo>
                <a:cubicBezTo>
                  <a:pt x="12751" y="14272"/>
                  <a:pt x="12789" y="14272"/>
                  <a:pt x="12814" y="14249"/>
                </a:cubicBezTo>
                <a:lnTo>
                  <a:pt x="19869" y="7737"/>
                </a:lnTo>
                <a:cubicBezTo>
                  <a:pt x="19893" y="7714"/>
                  <a:pt x="19893" y="7677"/>
                  <a:pt x="19869" y="7655"/>
                </a:cubicBezTo>
                <a:lnTo>
                  <a:pt x="18366" y="6266"/>
                </a:lnTo>
                <a:cubicBezTo>
                  <a:pt x="18354" y="6255"/>
                  <a:pt x="18338" y="6249"/>
                  <a:pt x="18322" y="6249"/>
                </a:cubicBezTo>
                <a:close/>
                <a:moveTo>
                  <a:pt x="10691" y="13419"/>
                </a:moveTo>
                <a:cubicBezTo>
                  <a:pt x="10671" y="13422"/>
                  <a:pt x="10653" y="13432"/>
                  <a:pt x="10644" y="13451"/>
                </a:cubicBezTo>
                <a:lnTo>
                  <a:pt x="9401" y="15879"/>
                </a:lnTo>
                <a:cubicBezTo>
                  <a:pt x="9375" y="15929"/>
                  <a:pt x="9430" y="15979"/>
                  <a:pt x="9483" y="15955"/>
                </a:cubicBezTo>
                <a:lnTo>
                  <a:pt x="12114" y="14808"/>
                </a:lnTo>
                <a:cubicBezTo>
                  <a:pt x="12154" y="14790"/>
                  <a:pt x="12161" y="14741"/>
                  <a:pt x="12130" y="14712"/>
                </a:cubicBezTo>
                <a:lnTo>
                  <a:pt x="10745" y="13434"/>
                </a:lnTo>
                <a:cubicBezTo>
                  <a:pt x="10730" y="13420"/>
                  <a:pt x="10710" y="13416"/>
                  <a:pt x="10691" y="13419"/>
                </a:cubicBezTo>
                <a:close/>
              </a:path>
            </a:pathLst>
          </a:custGeom>
          <a:solidFill>
            <a:srgbClr val="1B4A60"/>
          </a:solidFill>
          <a:ln w="6350">
            <a:solidFill>
              <a:srgbClr val="FFFFFF"/>
            </a:solidFill>
          </a:ln>
          <a:effectLst>
            <a:outerShdw sx="100000" sy="100000" kx="0" ky="0" algn="b" rotWithShape="0" blurRad="190500" dist="0" dir="5400000">
              <a:srgbClr val="000000"/>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7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7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7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7"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2" name="4. Überprüfung"/>
          <p:cNvSpPr txBox="1"/>
          <p:nvPr>
            <p:ph type="body" sz="quarter" idx="1"/>
          </p:nvPr>
        </p:nvSpPr>
        <p:spPr>
          <a:xfrm>
            <a:off x="363724" y="597600"/>
            <a:ext cx="2850657" cy="2669551"/>
          </a:xfrm>
          <a:prstGeom prst="rect">
            <a:avLst/>
          </a:prstGeom>
        </p:spPr>
        <p:txBody>
          <a:bodyPr/>
          <a:lstStyle/>
          <a:p>
            <a:pPr/>
            <a:r>
              <a:t>4. Überprüfung</a:t>
            </a:r>
          </a:p>
        </p:txBody>
      </p:sp>
      <p:sp>
        <p:nvSpPr>
          <p:cNvPr id="383" name="Die Überprüfung der gesetzten Maßnahmen kann mittels eines neuerlichen aumento value® check vorgenommen werden.…"/>
          <p:cNvSpPr txBox="1"/>
          <p:nvPr>
            <p:ph type="title"/>
          </p:nvPr>
        </p:nvSpPr>
        <p:spPr>
          <a:xfrm>
            <a:off x="3729599" y="648438"/>
            <a:ext cx="5053602" cy="3954813"/>
          </a:xfrm>
          <a:prstGeom prst="rect">
            <a:avLst/>
          </a:prstGeom>
        </p:spPr>
        <p:txBody>
          <a:bodyPr>
            <a:noAutofit/>
          </a:bodyPr>
          <a:lstStyle/>
          <a:p>
            <a:pPr/>
            <a:r>
              <a:t>Die Überprüfung der </a:t>
            </a:r>
            <a:r>
              <a:rPr>
                <a:solidFill>
                  <a:srgbClr val="1B4A60"/>
                </a:solidFill>
                <a:latin typeface="Helvetica Neue Medium"/>
                <a:ea typeface="Helvetica Neue Medium"/>
                <a:cs typeface="Helvetica Neue Medium"/>
                <a:sym typeface="Helvetica Neue Medium"/>
              </a:rPr>
              <a:t>gesetzten Maßnahmen</a:t>
            </a:r>
            <a:r>
              <a:t> kann mittels eines neuerlichen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a:t>
            </a:r>
            <a:r>
              <a:t> vorgenommen werden. </a:t>
            </a:r>
          </a:p>
          <a:p>
            <a:pPr/>
            <a:r>
              <a:t>Daher auch die Empfehlung, ihn </a:t>
            </a:r>
            <a:r>
              <a:rPr>
                <a:solidFill>
                  <a:srgbClr val="1B4A60"/>
                </a:solidFill>
                <a:latin typeface="Helvetica Neue Medium"/>
                <a:ea typeface="Helvetica Neue Medium"/>
                <a:cs typeface="Helvetica Neue Medium"/>
                <a:sym typeface="Helvetica Neue Medium"/>
              </a:rPr>
              <a:t>jährlich</a:t>
            </a:r>
            <a:r>
              <a:t> analog zum Jahresabschluss oder zu Nachhaltigkeitsreports durchzuführen. </a:t>
            </a:r>
          </a:p>
          <a:p>
            <a:pPr/>
            <a:r>
              <a:t>Damit ist auch eine </a:t>
            </a:r>
            <a:r>
              <a:rPr>
                <a:solidFill>
                  <a:srgbClr val="1B4A60"/>
                </a:solidFill>
                <a:latin typeface="Helvetica Neue Medium"/>
                <a:ea typeface="Helvetica Neue Medium"/>
                <a:cs typeface="Helvetica Neue Medium"/>
                <a:sym typeface="Helvetica Neue Medium"/>
              </a:rPr>
              <a:t>akkurate Standortbestimmung</a:t>
            </a:r>
            <a:r>
              <a:t> möglich.</a:t>
            </a:r>
          </a:p>
          <a:p>
            <a:pPr/>
            <a:r>
              <a:t>Es entspricht einem </a:t>
            </a:r>
            <a:r>
              <a:rPr>
                <a:solidFill>
                  <a:srgbClr val="1B4A60"/>
                </a:solidFill>
                <a:latin typeface="Helvetica Neue Medium"/>
                <a:ea typeface="Helvetica Neue Medium"/>
                <a:cs typeface="Helvetica Neue Medium"/>
                <a:sym typeface="Helvetica Neue Medium"/>
              </a:rPr>
              <a:t>Fitnessprogramm</a:t>
            </a:r>
            <a:r>
              <a:t> und führt Unternehmen zu mehr Werten und zu </a:t>
            </a:r>
            <a:r>
              <a:rPr>
                <a:solidFill>
                  <a:srgbClr val="1B4A60"/>
                </a:solidFill>
                <a:latin typeface="Helvetica Neue Medium"/>
                <a:ea typeface="Helvetica Neue Medium"/>
                <a:cs typeface="Helvetica Neue Medium"/>
                <a:sym typeface="Helvetica Neue Medium"/>
              </a:rPr>
              <a:t>höheren Profiten</a:t>
            </a:r>
            <a:r>
              <a:t>. </a:t>
            </a:r>
          </a:p>
          <a:p>
            <a:pPr/>
            <a:r>
              <a:t>Daher ist der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 </a:t>
            </a:r>
            <a:r>
              <a:t>ideal in der </a:t>
            </a:r>
            <a:r>
              <a:rPr>
                <a:solidFill>
                  <a:srgbClr val="1B4A60"/>
                </a:solidFill>
                <a:latin typeface="Helvetica Neue Medium"/>
                <a:ea typeface="Helvetica Neue Medium"/>
                <a:cs typeface="Helvetica Neue Medium"/>
                <a:sym typeface="Helvetica Neue Medium"/>
              </a:rPr>
              <a:t>Nachfolgeplanungs-Phase</a:t>
            </a:r>
            <a:r>
              <a:t> einsetzbar. </a:t>
            </a:r>
          </a:p>
          <a:p>
            <a:pPr/>
            <a:r>
              <a:t>Vorteil für den Berater: Es wird ein </a:t>
            </a:r>
            <a:r>
              <a:rPr>
                <a:solidFill>
                  <a:srgbClr val="1B4A60"/>
                </a:solidFill>
                <a:latin typeface="Helvetica Neue Medium"/>
                <a:ea typeface="Helvetica Neue Medium"/>
                <a:cs typeface="Helvetica Neue Medium"/>
                <a:sym typeface="Helvetica Neue Medium"/>
              </a:rPr>
              <a:t>jahrelanges Vertrauensverhältnis</a:t>
            </a:r>
            <a:r>
              <a:t> aufgebaut, für die Nachfolgeregelung wird daher </a:t>
            </a:r>
            <a:r>
              <a:rPr>
                <a:solidFill>
                  <a:srgbClr val="1B4A60"/>
                </a:solidFill>
                <a:latin typeface="Helvetica Neue Medium"/>
                <a:ea typeface="Helvetica Neue Medium"/>
                <a:cs typeface="Helvetica Neue Medium"/>
                <a:sym typeface="Helvetica Neue Medium"/>
              </a:rPr>
              <a:t>kein anderer Berater</a:t>
            </a:r>
            <a:r>
              <a:t>  beauftragt werden. </a:t>
            </a:r>
          </a:p>
        </p:txBody>
      </p:sp>
      <p:sp>
        <p:nvSpPr>
          <p:cNvPr id="384" name="Genehmigtes Dokument"/>
          <p:cNvSpPr/>
          <p:nvPr/>
        </p:nvSpPr>
        <p:spPr>
          <a:xfrm>
            <a:off x="495063" y="1694644"/>
            <a:ext cx="1354619" cy="1754212"/>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13" y="0"/>
                </a:moveTo>
                <a:cubicBezTo>
                  <a:pt x="96" y="0"/>
                  <a:pt x="0" y="72"/>
                  <a:pt x="0" y="162"/>
                </a:cubicBezTo>
                <a:lnTo>
                  <a:pt x="0" y="21438"/>
                </a:lnTo>
                <a:cubicBezTo>
                  <a:pt x="0" y="21528"/>
                  <a:pt x="96" y="21600"/>
                  <a:pt x="213" y="21600"/>
                </a:cubicBezTo>
                <a:lnTo>
                  <a:pt x="21387" y="21600"/>
                </a:lnTo>
                <a:cubicBezTo>
                  <a:pt x="21503" y="21600"/>
                  <a:pt x="21599" y="21528"/>
                  <a:pt x="21599" y="21438"/>
                </a:cubicBezTo>
                <a:lnTo>
                  <a:pt x="21599" y="5895"/>
                </a:lnTo>
                <a:cubicBezTo>
                  <a:pt x="21600" y="5863"/>
                  <a:pt x="21564" y="5837"/>
                  <a:pt x="21522" y="5837"/>
                </a:cubicBezTo>
                <a:lnTo>
                  <a:pt x="14254" y="5837"/>
                </a:lnTo>
                <a:cubicBezTo>
                  <a:pt x="14137" y="5837"/>
                  <a:pt x="14043" y="5765"/>
                  <a:pt x="14043" y="5674"/>
                </a:cubicBezTo>
                <a:lnTo>
                  <a:pt x="14043" y="58"/>
                </a:lnTo>
                <a:cubicBezTo>
                  <a:pt x="14043" y="26"/>
                  <a:pt x="14009" y="0"/>
                  <a:pt x="13968" y="0"/>
                </a:cubicBezTo>
                <a:lnTo>
                  <a:pt x="213" y="0"/>
                </a:lnTo>
                <a:close/>
                <a:moveTo>
                  <a:pt x="15017" y="86"/>
                </a:moveTo>
                <a:cubicBezTo>
                  <a:pt x="14991" y="94"/>
                  <a:pt x="14972" y="114"/>
                  <a:pt x="14972" y="140"/>
                </a:cubicBezTo>
                <a:lnTo>
                  <a:pt x="14972" y="4958"/>
                </a:lnTo>
                <a:cubicBezTo>
                  <a:pt x="14972" y="5048"/>
                  <a:pt x="15065" y="5120"/>
                  <a:pt x="15182" y="5120"/>
                </a:cubicBezTo>
                <a:lnTo>
                  <a:pt x="21418" y="5120"/>
                </a:lnTo>
                <a:cubicBezTo>
                  <a:pt x="21485" y="5120"/>
                  <a:pt x="21518" y="5058"/>
                  <a:pt x="21471" y="5021"/>
                </a:cubicBezTo>
                <a:lnTo>
                  <a:pt x="15100" y="99"/>
                </a:lnTo>
                <a:cubicBezTo>
                  <a:pt x="15076" y="81"/>
                  <a:pt x="15044" y="78"/>
                  <a:pt x="15017" y="86"/>
                </a:cubicBezTo>
                <a:close/>
                <a:moveTo>
                  <a:pt x="16386" y="8273"/>
                </a:moveTo>
                <a:cubicBezTo>
                  <a:pt x="16406" y="8273"/>
                  <a:pt x="16425" y="8279"/>
                  <a:pt x="16441" y="8291"/>
                </a:cubicBezTo>
                <a:lnTo>
                  <a:pt x="18003" y="9497"/>
                </a:lnTo>
                <a:cubicBezTo>
                  <a:pt x="18034" y="9522"/>
                  <a:pt x="18034" y="9560"/>
                  <a:pt x="18003" y="9585"/>
                </a:cubicBezTo>
                <a:lnTo>
                  <a:pt x="8629" y="16827"/>
                </a:lnTo>
                <a:cubicBezTo>
                  <a:pt x="8597" y="16852"/>
                  <a:pt x="8547" y="16852"/>
                  <a:pt x="8515" y="16827"/>
                </a:cubicBezTo>
                <a:lnTo>
                  <a:pt x="3592" y="13027"/>
                </a:lnTo>
                <a:cubicBezTo>
                  <a:pt x="3560" y="13002"/>
                  <a:pt x="3560" y="12962"/>
                  <a:pt x="3592" y="12937"/>
                </a:cubicBezTo>
                <a:lnTo>
                  <a:pt x="5153" y="11731"/>
                </a:lnTo>
                <a:cubicBezTo>
                  <a:pt x="5185" y="11707"/>
                  <a:pt x="5238" y="11707"/>
                  <a:pt x="5269" y="11731"/>
                </a:cubicBezTo>
                <a:lnTo>
                  <a:pt x="8513" y="14238"/>
                </a:lnTo>
                <a:cubicBezTo>
                  <a:pt x="8545" y="14263"/>
                  <a:pt x="8595" y="14263"/>
                  <a:pt x="8627" y="14238"/>
                </a:cubicBezTo>
                <a:lnTo>
                  <a:pt x="16328" y="8291"/>
                </a:lnTo>
                <a:cubicBezTo>
                  <a:pt x="16343" y="8279"/>
                  <a:pt x="16365" y="8273"/>
                  <a:pt x="16386" y="8273"/>
                </a:cubicBezTo>
                <a:close/>
              </a:path>
            </a:pathLst>
          </a:custGeom>
          <a:solidFill>
            <a:srgbClr val="1B4A60"/>
          </a:solidFill>
          <a:ln w="6350">
            <a:solidFill>
              <a:srgbClr val="FFFFFF"/>
            </a:solidFill>
          </a:ln>
          <a:effectLst>
            <a:outerShdw sx="100000" sy="100000" kx="0" ky="0" algn="b" rotWithShape="0" blurRad="190500" dist="0" dir="5400000">
              <a:srgbClr val="000000"/>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8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8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8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8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8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8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Neben Unternehmern zur Eigenbestimmung seiner Situation, eignet sich der aumento value® check  auch für die Klienten/Kunden folgender Dienstleister:…"/>
          <p:cNvSpPr txBox="1"/>
          <p:nvPr>
            <p:ph type="title"/>
          </p:nvPr>
        </p:nvSpPr>
        <p:spPr>
          <a:prstGeom prst="rect">
            <a:avLst/>
          </a:prstGeom>
        </p:spPr>
        <p:txBody>
          <a:bodyPr/>
          <a:lstStyle/>
          <a:p>
            <a:pPr/>
            <a:r>
              <a:t>Neben Unternehmern zur Eigenbestimmung seiner Situation, eignet sich der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a:t>
            </a:r>
            <a:r>
              <a:t>  auch </a:t>
            </a:r>
            <a:r>
              <a:rPr>
                <a:solidFill>
                  <a:srgbClr val="1B4A60"/>
                </a:solidFill>
                <a:latin typeface="Helvetica Neue Medium"/>
                <a:ea typeface="Helvetica Neue Medium"/>
                <a:cs typeface="Helvetica Neue Medium"/>
                <a:sym typeface="Helvetica Neue Medium"/>
              </a:rPr>
              <a:t>für die Klienten/Kunden</a:t>
            </a:r>
            <a:r>
              <a:t> folgender Dienstleister:</a:t>
            </a:r>
          </a:p>
          <a:p>
            <a:pPr marL="450000" indent="-269999" algn="just">
              <a:spcBef>
                <a:spcPts val="0"/>
              </a:spcBef>
              <a:buSzPct val="68000"/>
            </a:pPr>
            <a:r>
              <a:t>Unternehmensberater</a:t>
            </a:r>
          </a:p>
          <a:p>
            <a:pPr marL="450000" indent="-269999" algn="just">
              <a:spcBef>
                <a:spcPts val="0"/>
              </a:spcBef>
              <a:buSzPct val="68000"/>
            </a:pPr>
            <a:r>
              <a:t>Sanierungsberater </a:t>
            </a:r>
          </a:p>
          <a:p>
            <a:pPr marL="450000" indent="-269999" algn="just">
              <a:spcBef>
                <a:spcPts val="0"/>
              </a:spcBef>
              <a:buSzPct val="68000"/>
            </a:pPr>
            <a:r>
              <a:t>Insolvenzberater</a:t>
            </a:r>
          </a:p>
          <a:p>
            <a:pPr marL="450000" indent="-269999" algn="just">
              <a:spcBef>
                <a:spcPts val="0"/>
              </a:spcBef>
              <a:buSzPct val="68000"/>
            </a:pPr>
            <a:r>
              <a:t>Strategieberater</a:t>
            </a:r>
          </a:p>
          <a:p>
            <a:pPr marL="450000" indent="-269999" algn="just">
              <a:spcBef>
                <a:spcPts val="0"/>
              </a:spcBef>
              <a:buSzPct val="68000"/>
            </a:pPr>
            <a:r>
              <a:t>Steuerberater</a:t>
            </a:r>
          </a:p>
          <a:p>
            <a:pPr marL="450000" indent="-269999" algn="just">
              <a:spcBef>
                <a:spcPts val="0"/>
              </a:spcBef>
              <a:buSzPct val="68000"/>
            </a:pPr>
            <a:r>
              <a:t>Coaches</a:t>
            </a:r>
          </a:p>
          <a:p>
            <a:pPr marL="450000" indent="-269999" algn="just">
              <a:spcBef>
                <a:spcPts val="0"/>
              </a:spcBef>
              <a:buSzPct val="68000"/>
            </a:pPr>
            <a:r>
              <a:t>Banken</a:t>
            </a:r>
          </a:p>
          <a:p>
            <a:pPr marL="450000" indent="-269999" algn="just">
              <a:spcBef>
                <a:spcPts val="0"/>
              </a:spcBef>
              <a:buSzPct val="68000"/>
            </a:pPr>
            <a:r>
              <a:t>Versicherungsmakler</a:t>
            </a:r>
          </a:p>
          <a:p>
            <a:pPr marL="450000" indent="-269999" algn="just">
              <a:spcBef>
                <a:spcPts val="0"/>
              </a:spcBef>
              <a:buSzPct val="68000"/>
            </a:pPr>
            <a:r>
              <a:t>Vermögensberater</a:t>
            </a:r>
          </a:p>
          <a:p>
            <a:pPr/>
            <a:r>
              <a:t>Sie generieren damit einen </a:t>
            </a:r>
            <a:r>
              <a:rPr>
                <a:solidFill>
                  <a:srgbClr val="1B4A60"/>
                </a:solidFill>
                <a:latin typeface="Helvetica Neue Medium"/>
                <a:ea typeface="Helvetica Neue Medium"/>
                <a:cs typeface="Helvetica Neue Medium"/>
                <a:sym typeface="Helvetica Neue Medium"/>
              </a:rPr>
              <a:t>Mehrwert</a:t>
            </a:r>
            <a:r>
              <a:t> und erzielen einen neuen </a:t>
            </a:r>
            <a:r>
              <a:rPr>
                <a:solidFill>
                  <a:srgbClr val="1B4A60"/>
                </a:solidFill>
                <a:latin typeface="Helvetica Neue Medium"/>
                <a:ea typeface="Helvetica Neue Medium"/>
                <a:cs typeface="Helvetica Neue Medium"/>
                <a:sym typeface="Helvetica Neue Medium"/>
              </a:rPr>
              <a:t>Beratungsansatz</a:t>
            </a:r>
            <a:r>
              <a:t> bei ihren Klienten/Kunden, wodurch sie sich von </a:t>
            </a:r>
            <a:r>
              <a:rPr>
                <a:solidFill>
                  <a:srgbClr val="1B4A60"/>
                </a:solidFill>
                <a:latin typeface="Helvetica Neue Medium"/>
                <a:ea typeface="Helvetica Neue Medium"/>
                <a:cs typeface="Helvetica Neue Medium"/>
                <a:sym typeface="Helvetica Neue Medium"/>
              </a:rPr>
              <a:t>Mitbewerbern absetzen</a:t>
            </a:r>
            <a:r>
              <a:t>.</a:t>
            </a:r>
          </a:p>
        </p:txBody>
      </p:sp>
      <p:sp>
        <p:nvSpPr>
          <p:cNvPr id="387" name="aumento value® check – für wen interessant?"/>
          <p:cNvSpPr txBox="1"/>
          <p:nvPr>
            <p:ph type="body" sz="quarter" idx="1"/>
          </p:nvPr>
        </p:nvSpPr>
        <p:spPr>
          <a:xfrm>
            <a:off x="363724" y="597600"/>
            <a:ext cx="2876088" cy="2669551"/>
          </a:xfrm>
          <a:prstGeom prst="rect">
            <a:avLst/>
          </a:prstGeom>
        </p:spPr>
        <p:txBody>
          <a:bodyPr/>
          <a:lstStyle/>
          <a:p>
            <a:pPr/>
            <a:r>
              <a:t>aumento value® </a:t>
            </a:r>
            <a:r>
              <a:rPr b="0">
                <a:latin typeface="Mulish-Medium"/>
                <a:ea typeface="Mulish-Medium"/>
                <a:cs typeface="Mulish-Medium"/>
                <a:sym typeface="Mulish-Medium"/>
              </a:rPr>
              <a:t>check</a:t>
            </a:r>
            <a:r>
              <a:t> – für wen interessant?</a:t>
            </a:r>
          </a:p>
        </p:txBody>
      </p:sp>
      <p:pic>
        <p:nvPicPr>
          <p:cNvPr id="388" name="consulting-3031678_640.jpg" descr="consulting-3031678_640.jpg"/>
          <p:cNvPicPr>
            <a:picLocks noChangeAspect="1"/>
          </p:cNvPicPr>
          <p:nvPr/>
        </p:nvPicPr>
        <p:blipFill>
          <a:blip r:embed="rId2">
            <a:extLst/>
          </a:blip>
          <a:stretch>
            <a:fillRect/>
          </a:stretch>
        </p:blipFill>
        <p:spPr>
          <a:xfrm>
            <a:off x="478799" y="1800000"/>
            <a:ext cx="2520002" cy="1677375"/>
          </a:xfrm>
          <a:prstGeom prst="rect">
            <a:avLst/>
          </a:prstGeom>
          <a:ln w="12700">
            <a:miter lim="400000"/>
          </a:ln>
          <a:effectLst>
            <a:outerShdw sx="100000" sy="100000" kx="0" ky="0" algn="b" rotWithShape="0" blurRad="63500" dist="0" dir="5035294">
              <a:srgbClr val="000000"/>
            </a:outerShdw>
          </a:effectLst>
        </p:spPr>
      </p:pic>
      <p:sp>
        <p:nvSpPr>
          <p:cNvPr id="389"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Vorteile für den aumento value® consultant"/>
          <p:cNvSpPr txBox="1"/>
          <p:nvPr>
            <p:ph type="body" sz="quarter" idx="1"/>
          </p:nvPr>
        </p:nvSpPr>
        <p:spPr>
          <a:xfrm>
            <a:off x="363724" y="597600"/>
            <a:ext cx="2876088" cy="2669551"/>
          </a:xfrm>
          <a:prstGeom prst="rect">
            <a:avLst/>
          </a:prstGeom>
        </p:spPr>
        <p:txBody>
          <a:bodyPr/>
          <a:lstStyle/>
          <a:p>
            <a:pPr/>
            <a:r>
              <a:t>Vorteile für den aumento value® </a:t>
            </a:r>
            <a:r>
              <a:rPr b="0">
                <a:latin typeface="Mulish-Medium"/>
                <a:ea typeface="Mulish-Medium"/>
                <a:cs typeface="Mulish-Medium"/>
                <a:sym typeface="Mulish-Medium"/>
              </a:rPr>
              <a:t>consultant</a:t>
            </a:r>
          </a:p>
        </p:txBody>
      </p:sp>
      <p:sp>
        <p:nvSpPr>
          <p:cNvPr id="392"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3" name="Sicherheit durch einen verlässlichen Partner…"/>
          <p:cNvSpPr txBox="1"/>
          <p:nvPr/>
        </p:nvSpPr>
        <p:spPr>
          <a:xfrm>
            <a:off x="3729599" y="504000"/>
            <a:ext cx="4952872" cy="326351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0000" indent="-269999" algn="just">
              <a:spcBef>
                <a:spcPts val="0"/>
              </a:spcBef>
              <a:buSzPct val="68000"/>
              <a:buBlip>
                <a:blip r:embed="rId2"/>
              </a:buBlip>
            </a:pPr>
            <a:r>
              <a:rPr>
                <a:solidFill>
                  <a:srgbClr val="1B4A60"/>
                </a:solidFill>
                <a:latin typeface="Helvetica Neue Medium"/>
                <a:ea typeface="Helvetica Neue Medium"/>
                <a:cs typeface="Helvetica Neue Medium"/>
                <a:sym typeface="Helvetica Neue Medium"/>
              </a:rPr>
              <a:t>Sicherheit</a:t>
            </a:r>
            <a:r>
              <a:t> durch einen verlässlichen Partner</a:t>
            </a:r>
          </a:p>
          <a:p>
            <a:pPr marL="450000" indent="-269999" algn="just">
              <a:spcBef>
                <a:spcPts val="0"/>
              </a:spcBef>
              <a:buSzPct val="68000"/>
              <a:buBlip>
                <a:blip r:embed="rId2"/>
              </a:buBlip>
            </a:pPr>
            <a:r>
              <a:t>verlässliche und </a:t>
            </a:r>
            <a:r>
              <a:rPr>
                <a:solidFill>
                  <a:srgbClr val="1B4A60"/>
                </a:solidFill>
                <a:latin typeface="Helvetica Neue Medium"/>
                <a:ea typeface="Helvetica Neue Medium"/>
                <a:cs typeface="Helvetica Neue Medium"/>
                <a:sym typeface="Helvetica Neue Medium"/>
              </a:rPr>
              <a:t>vertrauensvolle</a:t>
            </a:r>
            <a:r>
              <a:t> Kooperation</a:t>
            </a:r>
          </a:p>
          <a:p>
            <a:pPr marL="450000" indent="-269999" algn="just">
              <a:spcBef>
                <a:spcPts val="0"/>
              </a:spcBef>
              <a:buSzPct val="68000"/>
              <a:buBlip>
                <a:blip r:embed="rId2"/>
              </a:buBlip>
            </a:pPr>
            <a:r>
              <a:t>durchdachtes </a:t>
            </a:r>
            <a:r>
              <a:rPr>
                <a:solidFill>
                  <a:srgbClr val="1B4A60"/>
                </a:solidFill>
                <a:latin typeface="Helvetica Neue Medium"/>
                <a:ea typeface="Helvetica Neue Medium"/>
                <a:cs typeface="Helvetica Neue Medium"/>
                <a:sym typeface="Helvetica Neue Medium"/>
              </a:rPr>
              <a:t>systematisches Konzept</a:t>
            </a:r>
          </a:p>
          <a:p>
            <a:pPr marL="450000" indent="-269999" algn="just">
              <a:spcBef>
                <a:spcPts val="0"/>
              </a:spcBef>
              <a:buSzPct val="68000"/>
              <a:buBlip>
                <a:blip r:embed="rId2"/>
              </a:buBlip>
            </a:pPr>
            <a:r>
              <a:rPr>
                <a:solidFill>
                  <a:srgbClr val="1B4A60"/>
                </a:solidFill>
                <a:latin typeface="Helvetica Neue Medium"/>
                <a:ea typeface="Helvetica Neue Medium"/>
                <a:cs typeface="Helvetica Neue Medium"/>
                <a:sym typeface="Helvetica Neue Medium"/>
              </a:rPr>
              <a:t>Neugeschäft</a:t>
            </a:r>
            <a:r>
              <a:t> für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consultants</a:t>
            </a:r>
            <a:r>
              <a:t> aus den Punkten des Gutachtens</a:t>
            </a:r>
          </a:p>
          <a:p>
            <a:pPr marL="450000" indent="-269999" algn="just">
              <a:spcBef>
                <a:spcPts val="0"/>
              </a:spcBef>
              <a:buSzPct val="68000"/>
              <a:buBlip>
                <a:blip r:embed="rId2"/>
              </a:buBlip>
            </a:pPr>
            <a:r>
              <a:rPr>
                <a:solidFill>
                  <a:srgbClr val="1B4A60"/>
                </a:solidFill>
                <a:latin typeface="Helvetica Neue Medium"/>
                <a:ea typeface="Helvetica Neue Medium"/>
                <a:cs typeface="Helvetica Neue Medium"/>
                <a:sym typeface="Helvetica Neue Medium"/>
              </a:rPr>
              <a:t>neue und einzigartige</a:t>
            </a:r>
            <a:r>
              <a:t> Dienstleistung – Erweiterung des </a:t>
            </a:r>
            <a:br/>
            <a:r>
              <a:t>Dienstleistungsportefeuilles</a:t>
            </a:r>
          </a:p>
          <a:p>
            <a:pPr marL="450000" indent="-269999" algn="just">
              <a:spcBef>
                <a:spcPts val="0"/>
              </a:spcBef>
              <a:buSzPct val="68000"/>
              <a:buBlip>
                <a:blip r:embed="rId2"/>
              </a:buBlip>
            </a:pPr>
            <a:r>
              <a:rPr>
                <a:solidFill>
                  <a:srgbClr val="1B4A60"/>
                </a:solidFill>
                <a:latin typeface="Helvetica Neue Medium"/>
                <a:ea typeface="Helvetica Neue Medium"/>
                <a:cs typeface="Helvetica Neue Medium"/>
                <a:sym typeface="Helvetica Neue Medium"/>
              </a:rPr>
              <a:t>laufendes</a:t>
            </a:r>
            <a:r>
              <a:t> Einkommen durch jährliche Erstellung</a:t>
            </a:r>
          </a:p>
          <a:p>
            <a:pPr marL="450000" indent="-269999" algn="just">
              <a:spcBef>
                <a:spcPts val="0"/>
              </a:spcBef>
              <a:buSzPct val="68000"/>
              <a:buBlip>
                <a:blip r:embed="rId2"/>
              </a:buBlip>
            </a:pPr>
            <a:r>
              <a:t>Aufbau einer noch </a:t>
            </a:r>
            <a:r>
              <a:rPr>
                <a:solidFill>
                  <a:srgbClr val="1B4A60"/>
                </a:solidFill>
                <a:latin typeface="Helvetica Neue Medium"/>
                <a:ea typeface="Helvetica Neue Medium"/>
                <a:cs typeface="Helvetica Neue Medium"/>
                <a:sym typeface="Helvetica Neue Medium"/>
              </a:rPr>
              <a:t>stärkeren Beziehung</a:t>
            </a:r>
            <a:r>
              <a:t> zu Kunden</a:t>
            </a:r>
          </a:p>
          <a:p>
            <a:pPr marL="450000" indent="-269999" algn="just">
              <a:spcBef>
                <a:spcPts val="0"/>
              </a:spcBef>
              <a:buSzPct val="68000"/>
              <a:buBlip>
                <a:blip r:embed="rId2"/>
              </a:buBlip>
            </a:pPr>
            <a:r>
              <a:t>Sie helfen Ihren Kunden zur </a:t>
            </a:r>
            <a:r>
              <a:rPr>
                <a:solidFill>
                  <a:srgbClr val="1B4A60"/>
                </a:solidFill>
                <a:latin typeface="Helvetica Neue Medium"/>
                <a:ea typeface="Helvetica Neue Medium"/>
                <a:cs typeface="Helvetica Neue Medium"/>
                <a:sym typeface="Helvetica Neue Medium"/>
              </a:rPr>
              <a:t>optimalen Nutzung</a:t>
            </a:r>
            <a:r>
              <a:t> seiner Chancen</a:t>
            </a:r>
          </a:p>
          <a:p>
            <a:pPr marL="450000" indent="-269999" algn="just">
              <a:spcBef>
                <a:spcPts val="0"/>
              </a:spcBef>
              <a:buSzPct val="68000"/>
              <a:buBlip>
                <a:blip r:embed="rId2"/>
              </a:buBlip>
            </a:pPr>
            <a:r>
              <a:t>umfassende Back-Office-Leistungen – das Gutachten wir von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system</a:t>
            </a:r>
            <a:r>
              <a:t> erstellt</a:t>
            </a:r>
          </a:p>
          <a:p>
            <a:pPr marL="450000" indent="-269999" algn="just">
              <a:spcBef>
                <a:spcPts val="0"/>
              </a:spcBef>
              <a:buSzPct val="68000"/>
              <a:buBlip>
                <a:blip r:embed="rId2"/>
              </a:buBlip>
            </a:pPr>
            <a:r>
              <a:t>Reduzierter „Papierkram“ und weniger Verwaltungsaufwand</a:t>
            </a:r>
          </a:p>
        </p:txBody>
      </p:sp>
      <p:pic>
        <p:nvPicPr>
          <p:cNvPr id="394" name="AVC Revolution-2.png" descr="AVC Revolution-2.png"/>
          <p:cNvPicPr>
            <a:picLocks noChangeAspect="1"/>
          </p:cNvPicPr>
          <p:nvPr/>
        </p:nvPicPr>
        <p:blipFill>
          <a:blip r:embed="rId3">
            <a:extLst/>
          </a:blip>
          <a:srcRect l="0" t="0" r="0" b="3"/>
          <a:stretch>
            <a:fillRect/>
          </a:stretch>
        </p:blipFill>
        <p:spPr>
          <a:xfrm rot="480000">
            <a:off x="561137" y="1746359"/>
            <a:ext cx="2481263" cy="2484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2"/>
                </a:lnTo>
                <a:lnTo>
                  <a:pt x="0" y="21600"/>
                </a:lnTo>
                <a:lnTo>
                  <a:pt x="10800" y="21600"/>
                </a:lnTo>
                <a:lnTo>
                  <a:pt x="21600" y="21600"/>
                </a:lnTo>
                <a:lnTo>
                  <a:pt x="21600" y="10802"/>
                </a:lnTo>
                <a:lnTo>
                  <a:pt x="21600" y="0"/>
                </a:lnTo>
                <a:lnTo>
                  <a:pt x="10800" y="0"/>
                </a:lnTo>
                <a:lnTo>
                  <a:pt x="0" y="0"/>
                </a:lnTo>
                <a:close/>
                <a:moveTo>
                  <a:pt x="19389" y="12685"/>
                </a:moveTo>
                <a:cubicBezTo>
                  <a:pt x="19405" y="12681"/>
                  <a:pt x="19423" y="12692"/>
                  <a:pt x="19444" y="12710"/>
                </a:cubicBezTo>
                <a:cubicBezTo>
                  <a:pt x="19450" y="12715"/>
                  <a:pt x="19450" y="12718"/>
                  <a:pt x="19455" y="12723"/>
                </a:cubicBezTo>
                <a:cubicBezTo>
                  <a:pt x="19462" y="12719"/>
                  <a:pt x="19468" y="12713"/>
                  <a:pt x="19475" y="12713"/>
                </a:cubicBezTo>
                <a:cubicBezTo>
                  <a:pt x="19546" y="12713"/>
                  <a:pt x="19595" y="12790"/>
                  <a:pt x="19551" y="12834"/>
                </a:cubicBezTo>
                <a:cubicBezTo>
                  <a:pt x="19515" y="12870"/>
                  <a:pt x="19441" y="12880"/>
                  <a:pt x="19403" y="12858"/>
                </a:cubicBezTo>
                <a:cubicBezTo>
                  <a:pt x="19360" y="12876"/>
                  <a:pt x="19309" y="12876"/>
                  <a:pt x="19289" y="12844"/>
                </a:cubicBezTo>
                <a:cubicBezTo>
                  <a:pt x="19279" y="12828"/>
                  <a:pt x="19297" y="12781"/>
                  <a:pt x="19330" y="12741"/>
                </a:cubicBezTo>
                <a:cubicBezTo>
                  <a:pt x="19356" y="12709"/>
                  <a:pt x="19373" y="12690"/>
                  <a:pt x="19389" y="12685"/>
                </a:cubicBezTo>
                <a:close/>
                <a:moveTo>
                  <a:pt x="20871" y="12768"/>
                </a:moveTo>
                <a:cubicBezTo>
                  <a:pt x="20889" y="12777"/>
                  <a:pt x="20899" y="12806"/>
                  <a:pt x="20899" y="12858"/>
                </a:cubicBezTo>
                <a:cubicBezTo>
                  <a:pt x="20899" y="12957"/>
                  <a:pt x="20862" y="12972"/>
                  <a:pt x="20774" y="12906"/>
                </a:cubicBezTo>
                <a:lnTo>
                  <a:pt x="20702" y="12851"/>
                </a:lnTo>
                <a:lnTo>
                  <a:pt x="20778" y="12799"/>
                </a:lnTo>
                <a:cubicBezTo>
                  <a:pt x="20823" y="12770"/>
                  <a:pt x="20853" y="12759"/>
                  <a:pt x="20871" y="12768"/>
                </a:cubicBezTo>
                <a:close/>
                <a:moveTo>
                  <a:pt x="15823" y="13506"/>
                </a:moveTo>
                <a:cubicBezTo>
                  <a:pt x="15842" y="13509"/>
                  <a:pt x="15860" y="13520"/>
                  <a:pt x="15875" y="13544"/>
                </a:cubicBezTo>
                <a:cubicBezTo>
                  <a:pt x="15887" y="13564"/>
                  <a:pt x="15867" y="13608"/>
                  <a:pt x="15830" y="13644"/>
                </a:cubicBezTo>
                <a:cubicBezTo>
                  <a:pt x="15770" y="13704"/>
                  <a:pt x="15763" y="13707"/>
                  <a:pt x="15744" y="13658"/>
                </a:cubicBezTo>
                <a:cubicBezTo>
                  <a:pt x="15712" y="13575"/>
                  <a:pt x="15768" y="13499"/>
                  <a:pt x="15823" y="13506"/>
                </a:cubicBezTo>
                <a:close/>
                <a:moveTo>
                  <a:pt x="16528" y="13517"/>
                </a:moveTo>
                <a:cubicBezTo>
                  <a:pt x="16566" y="13518"/>
                  <a:pt x="16601" y="13560"/>
                  <a:pt x="16577" y="13600"/>
                </a:cubicBezTo>
                <a:cubicBezTo>
                  <a:pt x="16565" y="13619"/>
                  <a:pt x="16544" y="13638"/>
                  <a:pt x="16528" y="13638"/>
                </a:cubicBezTo>
                <a:cubicBezTo>
                  <a:pt x="16479" y="13638"/>
                  <a:pt x="16453" y="13567"/>
                  <a:pt x="16490" y="13531"/>
                </a:cubicBezTo>
                <a:cubicBezTo>
                  <a:pt x="16501" y="13520"/>
                  <a:pt x="16516" y="13516"/>
                  <a:pt x="16528" y="13517"/>
                </a:cubicBezTo>
                <a:close/>
                <a:moveTo>
                  <a:pt x="18556" y="13807"/>
                </a:moveTo>
                <a:cubicBezTo>
                  <a:pt x="18568" y="13807"/>
                  <a:pt x="18580" y="13820"/>
                  <a:pt x="18598" y="13841"/>
                </a:cubicBezTo>
                <a:cubicBezTo>
                  <a:pt x="18620" y="13868"/>
                  <a:pt x="18630" y="13902"/>
                  <a:pt x="18618" y="13920"/>
                </a:cubicBezTo>
                <a:cubicBezTo>
                  <a:pt x="18591" y="13964"/>
                  <a:pt x="18515" y="13965"/>
                  <a:pt x="18487" y="13920"/>
                </a:cubicBezTo>
                <a:cubicBezTo>
                  <a:pt x="18475" y="13901"/>
                  <a:pt x="18486" y="13863"/>
                  <a:pt x="18511" y="13838"/>
                </a:cubicBezTo>
                <a:cubicBezTo>
                  <a:pt x="18532" y="13817"/>
                  <a:pt x="18544" y="13806"/>
                  <a:pt x="18556" y="13807"/>
                </a:cubicBezTo>
                <a:close/>
                <a:moveTo>
                  <a:pt x="18380" y="14052"/>
                </a:moveTo>
                <a:cubicBezTo>
                  <a:pt x="18413" y="14051"/>
                  <a:pt x="18445" y="14063"/>
                  <a:pt x="18460" y="14086"/>
                </a:cubicBezTo>
                <a:cubicBezTo>
                  <a:pt x="18471" y="14104"/>
                  <a:pt x="18455" y="14143"/>
                  <a:pt x="18425" y="14176"/>
                </a:cubicBezTo>
                <a:cubicBezTo>
                  <a:pt x="18435" y="14193"/>
                  <a:pt x="18427" y="14214"/>
                  <a:pt x="18411" y="14224"/>
                </a:cubicBezTo>
                <a:cubicBezTo>
                  <a:pt x="18398" y="14232"/>
                  <a:pt x="18385" y="14227"/>
                  <a:pt x="18373" y="14217"/>
                </a:cubicBezTo>
                <a:cubicBezTo>
                  <a:pt x="18354" y="14225"/>
                  <a:pt x="18335" y="14221"/>
                  <a:pt x="18304" y="14186"/>
                </a:cubicBezTo>
                <a:cubicBezTo>
                  <a:pt x="18263" y="14141"/>
                  <a:pt x="18261" y="14119"/>
                  <a:pt x="18290" y="14090"/>
                </a:cubicBezTo>
                <a:cubicBezTo>
                  <a:pt x="18314" y="14066"/>
                  <a:pt x="18347" y="14052"/>
                  <a:pt x="18380" y="14052"/>
                </a:cubicBezTo>
                <a:close/>
                <a:moveTo>
                  <a:pt x="13830" y="14221"/>
                </a:moveTo>
                <a:cubicBezTo>
                  <a:pt x="13872" y="14235"/>
                  <a:pt x="13876" y="14341"/>
                  <a:pt x="13837" y="14393"/>
                </a:cubicBezTo>
                <a:cubicBezTo>
                  <a:pt x="13792" y="14453"/>
                  <a:pt x="13754" y="14442"/>
                  <a:pt x="13723" y="14362"/>
                </a:cubicBezTo>
                <a:cubicBezTo>
                  <a:pt x="13702" y="14309"/>
                  <a:pt x="13706" y="14278"/>
                  <a:pt x="13744" y="14248"/>
                </a:cubicBezTo>
                <a:cubicBezTo>
                  <a:pt x="13772" y="14226"/>
                  <a:pt x="13812" y="14214"/>
                  <a:pt x="13830" y="14221"/>
                </a:cubicBezTo>
                <a:close/>
                <a:moveTo>
                  <a:pt x="16774" y="14252"/>
                </a:moveTo>
                <a:cubicBezTo>
                  <a:pt x="16783" y="14253"/>
                  <a:pt x="16790" y="14260"/>
                  <a:pt x="16798" y="14272"/>
                </a:cubicBezTo>
                <a:cubicBezTo>
                  <a:pt x="16810" y="14293"/>
                  <a:pt x="16808" y="14324"/>
                  <a:pt x="16791" y="14341"/>
                </a:cubicBezTo>
                <a:cubicBezTo>
                  <a:pt x="16770" y="14363"/>
                  <a:pt x="16751" y="14363"/>
                  <a:pt x="16736" y="14338"/>
                </a:cubicBezTo>
                <a:cubicBezTo>
                  <a:pt x="16723" y="14317"/>
                  <a:pt x="16725" y="14283"/>
                  <a:pt x="16742" y="14265"/>
                </a:cubicBezTo>
                <a:cubicBezTo>
                  <a:pt x="16753" y="14255"/>
                  <a:pt x="16764" y="14251"/>
                  <a:pt x="16774" y="14252"/>
                </a:cubicBezTo>
                <a:close/>
                <a:moveTo>
                  <a:pt x="13329" y="14631"/>
                </a:moveTo>
                <a:cubicBezTo>
                  <a:pt x="13345" y="14630"/>
                  <a:pt x="13363" y="14638"/>
                  <a:pt x="13377" y="14652"/>
                </a:cubicBezTo>
                <a:cubicBezTo>
                  <a:pt x="13406" y="14680"/>
                  <a:pt x="13401" y="14701"/>
                  <a:pt x="13364" y="14738"/>
                </a:cubicBezTo>
                <a:cubicBezTo>
                  <a:pt x="13321" y="14780"/>
                  <a:pt x="13309" y="14780"/>
                  <a:pt x="13277" y="14742"/>
                </a:cubicBezTo>
                <a:cubicBezTo>
                  <a:pt x="13238" y="14695"/>
                  <a:pt x="13281" y="14634"/>
                  <a:pt x="13329" y="14631"/>
                </a:cubicBezTo>
                <a:close/>
                <a:moveTo>
                  <a:pt x="13084" y="14635"/>
                </a:moveTo>
                <a:cubicBezTo>
                  <a:pt x="13098" y="14636"/>
                  <a:pt x="13113" y="14643"/>
                  <a:pt x="13129" y="14655"/>
                </a:cubicBezTo>
                <a:cubicBezTo>
                  <a:pt x="13166" y="14687"/>
                  <a:pt x="13170" y="14705"/>
                  <a:pt x="13142" y="14738"/>
                </a:cubicBezTo>
                <a:cubicBezTo>
                  <a:pt x="13095" y="14796"/>
                  <a:pt x="13052" y="14796"/>
                  <a:pt x="13028" y="14735"/>
                </a:cubicBezTo>
                <a:cubicBezTo>
                  <a:pt x="13007" y="14678"/>
                  <a:pt x="13040" y="14632"/>
                  <a:pt x="13084" y="14635"/>
                </a:cubicBezTo>
                <a:close/>
                <a:moveTo>
                  <a:pt x="12192" y="15011"/>
                </a:moveTo>
                <a:cubicBezTo>
                  <a:pt x="12214" y="15015"/>
                  <a:pt x="12233" y="15039"/>
                  <a:pt x="12261" y="15083"/>
                </a:cubicBezTo>
                <a:cubicBezTo>
                  <a:pt x="12298" y="15139"/>
                  <a:pt x="12302" y="15167"/>
                  <a:pt x="12275" y="15193"/>
                </a:cubicBezTo>
                <a:cubicBezTo>
                  <a:pt x="12222" y="15247"/>
                  <a:pt x="12174" y="15237"/>
                  <a:pt x="12106" y="15162"/>
                </a:cubicBezTo>
                <a:cubicBezTo>
                  <a:pt x="12047" y="15097"/>
                  <a:pt x="12046" y="15096"/>
                  <a:pt x="12106" y="15052"/>
                </a:cubicBezTo>
                <a:cubicBezTo>
                  <a:pt x="12147" y="15022"/>
                  <a:pt x="12171" y="15006"/>
                  <a:pt x="12192" y="15011"/>
                </a:cubicBezTo>
                <a:close/>
                <a:moveTo>
                  <a:pt x="16435" y="15076"/>
                </a:moveTo>
                <a:cubicBezTo>
                  <a:pt x="16473" y="15077"/>
                  <a:pt x="16503" y="15128"/>
                  <a:pt x="16483" y="15180"/>
                </a:cubicBezTo>
                <a:cubicBezTo>
                  <a:pt x="16473" y="15207"/>
                  <a:pt x="16450" y="15228"/>
                  <a:pt x="16431" y="15228"/>
                </a:cubicBezTo>
                <a:cubicBezTo>
                  <a:pt x="16380" y="15228"/>
                  <a:pt x="16356" y="15134"/>
                  <a:pt x="16397" y="15093"/>
                </a:cubicBezTo>
                <a:cubicBezTo>
                  <a:pt x="16409" y="15081"/>
                  <a:pt x="16422" y="15076"/>
                  <a:pt x="16435" y="15076"/>
                </a:cubicBezTo>
                <a:close/>
                <a:moveTo>
                  <a:pt x="11073" y="15728"/>
                </a:moveTo>
                <a:cubicBezTo>
                  <a:pt x="11090" y="15729"/>
                  <a:pt x="11110" y="15734"/>
                  <a:pt x="11132" y="15742"/>
                </a:cubicBezTo>
                <a:cubicBezTo>
                  <a:pt x="11194" y="15766"/>
                  <a:pt x="11199" y="15779"/>
                  <a:pt x="11166" y="15818"/>
                </a:cubicBezTo>
                <a:cubicBezTo>
                  <a:pt x="11115" y="15880"/>
                  <a:pt x="11042" y="15881"/>
                  <a:pt x="11018" y="15818"/>
                </a:cubicBezTo>
                <a:cubicBezTo>
                  <a:pt x="10997" y="15764"/>
                  <a:pt x="11023" y="15727"/>
                  <a:pt x="11073" y="15728"/>
                </a:cubicBezTo>
                <a:close/>
                <a:moveTo>
                  <a:pt x="10845" y="15897"/>
                </a:moveTo>
                <a:cubicBezTo>
                  <a:pt x="10926" y="15897"/>
                  <a:pt x="10941" y="15929"/>
                  <a:pt x="10907" y="16018"/>
                </a:cubicBezTo>
                <a:cubicBezTo>
                  <a:pt x="10876" y="16101"/>
                  <a:pt x="10838" y="16109"/>
                  <a:pt x="10783" y="16042"/>
                </a:cubicBezTo>
                <a:cubicBezTo>
                  <a:pt x="10730" y="15979"/>
                  <a:pt x="10766" y="15897"/>
                  <a:pt x="10845" y="15897"/>
                </a:cubicBezTo>
                <a:close/>
                <a:moveTo>
                  <a:pt x="13750" y="16191"/>
                </a:moveTo>
                <a:cubicBezTo>
                  <a:pt x="13766" y="16191"/>
                  <a:pt x="13783" y="16205"/>
                  <a:pt x="13813" y="16232"/>
                </a:cubicBezTo>
                <a:cubicBezTo>
                  <a:pt x="13862" y="16276"/>
                  <a:pt x="13868" y="16303"/>
                  <a:pt x="13844" y="16349"/>
                </a:cubicBezTo>
                <a:cubicBezTo>
                  <a:pt x="13803" y="16425"/>
                  <a:pt x="13775" y="16423"/>
                  <a:pt x="13702" y="16342"/>
                </a:cubicBezTo>
                <a:cubicBezTo>
                  <a:pt x="13648" y="16282"/>
                  <a:pt x="13646" y="16274"/>
                  <a:pt x="13695" y="16225"/>
                </a:cubicBezTo>
                <a:cubicBezTo>
                  <a:pt x="13720" y="16201"/>
                  <a:pt x="13735" y="16190"/>
                  <a:pt x="13750" y="16191"/>
                </a:cubicBezTo>
                <a:close/>
                <a:moveTo>
                  <a:pt x="9021" y="18109"/>
                </a:moveTo>
                <a:cubicBezTo>
                  <a:pt x="9030" y="18111"/>
                  <a:pt x="9040" y="18118"/>
                  <a:pt x="9045" y="18126"/>
                </a:cubicBezTo>
                <a:cubicBezTo>
                  <a:pt x="9055" y="18143"/>
                  <a:pt x="9048" y="18164"/>
                  <a:pt x="9031" y="18174"/>
                </a:cubicBezTo>
                <a:cubicBezTo>
                  <a:pt x="9014" y="18184"/>
                  <a:pt x="8993" y="18180"/>
                  <a:pt x="8983" y="18164"/>
                </a:cubicBezTo>
                <a:cubicBezTo>
                  <a:pt x="8972" y="18147"/>
                  <a:pt x="8976" y="18126"/>
                  <a:pt x="8993" y="18116"/>
                </a:cubicBezTo>
                <a:cubicBezTo>
                  <a:pt x="9001" y="18110"/>
                  <a:pt x="9012" y="18107"/>
                  <a:pt x="9021" y="18109"/>
                </a:cubicBezTo>
                <a:close/>
                <a:moveTo>
                  <a:pt x="9079" y="18523"/>
                </a:moveTo>
                <a:cubicBezTo>
                  <a:pt x="9091" y="18521"/>
                  <a:pt x="9101" y="18531"/>
                  <a:pt x="9117" y="18550"/>
                </a:cubicBezTo>
                <a:cubicBezTo>
                  <a:pt x="9147" y="18585"/>
                  <a:pt x="9146" y="18607"/>
                  <a:pt x="9114" y="18650"/>
                </a:cubicBezTo>
                <a:cubicBezTo>
                  <a:pt x="9079" y="18698"/>
                  <a:pt x="9067" y="18699"/>
                  <a:pt x="9035" y="18661"/>
                </a:cubicBezTo>
                <a:cubicBezTo>
                  <a:pt x="9005" y="18626"/>
                  <a:pt x="9006" y="18604"/>
                  <a:pt x="9038" y="18561"/>
                </a:cubicBezTo>
                <a:cubicBezTo>
                  <a:pt x="9056" y="18537"/>
                  <a:pt x="9068" y="18524"/>
                  <a:pt x="9079" y="18523"/>
                </a:cubicBezTo>
                <a:close/>
                <a:moveTo>
                  <a:pt x="7995" y="19161"/>
                </a:moveTo>
                <a:cubicBezTo>
                  <a:pt x="8007" y="19161"/>
                  <a:pt x="8022" y="19171"/>
                  <a:pt x="8040" y="19192"/>
                </a:cubicBezTo>
                <a:cubicBezTo>
                  <a:pt x="8061" y="19218"/>
                  <a:pt x="8068" y="19256"/>
                  <a:pt x="8057" y="19275"/>
                </a:cubicBezTo>
                <a:cubicBezTo>
                  <a:pt x="8030" y="19318"/>
                  <a:pt x="7953" y="19316"/>
                  <a:pt x="7926" y="19271"/>
                </a:cubicBezTo>
                <a:cubicBezTo>
                  <a:pt x="7914" y="19252"/>
                  <a:pt x="7928" y="19217"/>
                  <a:pt x="7953" y="19192"/>
                </a:cubicBezTo>
                <a:cubicBezTo>
                  <a:pt x="7973" y="19172"/>
                  <a:pt x="7982" y="19161"/>
                  <a:pt x="7995" y="19161"/>
                </a:cubicBez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9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9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9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9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9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9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39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39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39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393">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Mit dem aumento value® check werden…"/>
          <p:cNvSpPr txBox="1"/>
          <p:nvPr>
            <p:ph type="title"/>
          </p:nvPr>
        </p:nvSpPr>
        <p:spPr>
          <a:xfrm>
            <a:off x="3729599" y="648438"/>
            <a:ext cx="5053602" cy="2306733"/>
          </a:xfrm>
          <a:prstGeom prst="rect">
            <a:avLst/>
          </a:prstGeom>
        </p:spPr>
        <p:txBody>
          <a:bodyPr/>
          <a:lstStyle/>
          <a:p>
            <a:pPr defTabSz="325754">
              <a:spcBef>
                <a:spcPts val="1100"/>
              </a:spcBef>
              <a:defRPr sz="1140"/>
            </a:pPr>
            <a:r>
              <a:t>Mit dem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a:t>
            </a:r>
            <a:r>
              <a:t> werden</a:t>
            </a:r>
          </a:p>
          <a:p>
            <a:pPr marL="427500" indent="-256499" algn="just" defTabSz="325754">
              <a:spcBef>
                <a:spcPts val="0"/>
              </a:spcBef>
              <a:buSzPct val="68000"/>
              <a:defRPr sz="1140"/>
            </a:pPr>
            <a:r>
              <a:t>anhand qualitativer, also </a:t>
            </a:r>
            <a:r>
              <a:rPr>
                <a:solidFill>
                  <a:srgbClr val="1B4A60"/>
                </a:solidFill>
                <a:latin typeface="Helvetica Neue Medium"/>
                <a:ea typeface="Helvetica Neue Medium"/>
                <a:cs typeface="Helvetica Neue Medium"/>
                <a:sym typeface="Helvetica Neue Medium"/>
              </a:rPr>
              <a:t>nicht-monetärer</a:t>
            </a:r>
            <a:r>
              <a:t> Kriterien</a:t>
            </a:r>
          </a:p>
          <a:p>
            <a:pPr marL="427500" indent="-256499" algn="just" defTabSz="325754">
              <a:spcBef>
                <a:spcPts val="0"/>
              </a:spcBef>
              <a:buSzPct val="68000"/>
              <a:defRPr sz="1140"/>
            </a:pPr>
            <a:r>
              <a:t>die </a:t>
            </a:r>
            <a:r>
              <a:rPr>
                <a:solidFill>
                  <a:srgbClr val="1B4A60"/>
                </a:solidFill>
                <a:latin typeface="Helvetica Neue Medium"/>
                <a:ea typeface="Helvetica Neue Medium"/>
                <a:cs typeface="Helvetica Neue Medium"/>
                <a:sym typeface="Helvetica Neue Medium"/>
              </a:rPr>
              <a:t>Werte</a:t>
            </a:r>
            <a:r>
              <a:t> eines Unternehmens </a:t>
            </a:r>
            <a:r>
              <a:rPr>
                <a:solidFill>
                  <a:srgbClr val="1B4A60"/>
                </a:solidFill>
                <a:latin typeface="Helvetica Neue Medium"/>
                <a:ea typeface="Helvetica Neue Medium"/>
                <a:cs typeface="Helvetica Neue Medium"/>
                <a:sym typeface="Helvetica Neue Medium"/>
              </a:rPr>
              <a:t>identifiziert</a:t>
            </a:r>
            <a:r>
              <a:t>,</a:t>
            </a:r>
          </a:p>
          <a:p>
            <a:pPr marL="427500" indent="-256499" algn="just" defTabSz="325754">
              <a:spcBef>
                <a:spcPts val="0"/>
              </a:spcBef>
              <a:buSzPct val="68000"/>
              <a:defRPr sz="1140"/>
            </a:pPr>
            <a:r>
              <a:rPr>
                <a:solidFill>
                  <a:srgbClr val="1B4A60"/>
                </a:solidFill>
                <a:latin typeface="Helvetica Neue Medium"/>
                <a:ea typeface="Helvetica Neue Medium"/>
                <a:cs typeface="Helvetica Neue Medium"/>
                <a:sym typeface="Helvetica Neue Medium"/>
              </a:rPr>
              <a:t>Chancen</a:t>
            </a:r>
            <a:r>
              <a:t> und </a:t>
            </a:r>
            <a:r>
              <a:rPr>
                <a:solidFill>
                  <a:srgbClr val="1B4A60"/>
                </a:solidFill>
                <a:latin typeface="Helvetica Neue Medium"/>
                <a:ea typeface="Helvetica Neue Medium"/>
                <a:cs typeface="Helvetica Neue Medium"/>
                <a:sym typeface="Helvetica Neue Medium"/>
              </a:rPr>
              <a:t>Potenziale</a:t>
            </a:r>
            <a:r>
              <a:t> </a:t>
            </a:r>
            <a:r>
              <a:rPr>
                <a:solidFill>
                  <a:srgbClr val="1B4A60"/>
                </a:solidFill>
                <a:latin typeface="Helvetica Neue Medium"/>
                <a:ea typeface="Helvetica Neue Medium"/>
                <a:cs typeface="Helvetica Neue Medium"/>
                <a:sym typeface="Helvetica Neue Medium"/>
              </a:rPr>
              <a:t>transparent</a:t>
            </a:r>
            <a:r>
              <a:t> gemacht und</a:t>
            </a:r>
          </a:p>
          <a:p>
            <a:pPr marL="427500" indent="-256499" algn="just" defTabSz="325754">
              <a:spcBef>
                <a:spcPts val="0"/>
              </a:spcBef>
              <a:buSzPct val="68000"/>
              <a:defRPr sz="1140"/>
            </a:pPr>
            <a:r>
              <a:t>Ansatzpunkte zu und Hinweise zu deren </a:t>
            </a:r>
            <a:r>
              <a:rPr>
                <a:solidFill>
                  <a:srgbClr val="1B4A60"/>
                </a:solidFill>
                <a:latin typeface="Helvetica Neue Medium"/>
                <a:ea typeface="Helvetica Neue Medium"/>
                <a:cs typeface="Helvetica Neue Medium"/>
                <a:sym typeface="Helvetica Neue Medium"/>
              </a:rPr>
              <a:t>Hebung</a:t>
            </a:r>
            <a:r>
              <a:t> und </a:t>
            </a:r>
            <a:r>
              <a:rPr>
                <a:solidFill>
                  <a:srgbClr val="1B4A60"/>
                </a:solidFill>
                <a:latin typeface="Helvetica Neue Medium"/>
                <a:ea typeface="Helvetica Neue Medium"/>
                <a:cs typeface="Helvetica Neue Medium"/>
                <a:sym typeface="Helvetica Neue Medium"/>
              </a:rPr>
              <a:t>Umsetzung</a:t>
            </a:r>
            <a:r>
              <a:t> gegeben. </a:t>
            </a:r>
          </a:p>
          <a:p>
            <a:pPr algn="just" defTabSz="325754">
              <a:spcBef>
                <a:spcPts val="0"/>
              </a:spcBef>
              <a:defRPr sz="1140"/>
            </a:pPr>
            <a:r>
              <a:t>Ziel des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a:t>
            </a:r>
            <a:r>
              <a:t> ist es, das Unternehmen </a:t>
            </a:r>
            <a:r>
              <a:rPr>
                <a:solidFill>
                  <a:srgbClr val="1B4A60"/>
                </a:solidFill>
                <a:latin typeface="Helvetica Neue Medium"/>
                <a:ea typeface="Helvetica Neue Medium"/>
                <a:cs typeface="Helvetica Neue Medium"/>
                <a:sym typeface="Helvetica Neue Medium"/>
              </a:rPr>
              <a:t>wertvoller</a:t>
            </a:r>
            <a:r>
              <a:t> zu machen.</a:t>
            </a:r>
          </a:p>
          <a:p>
            <a:pPr algn="just" defTabSz="325754">
              <a:spcBef>
                <a:spcPts val="0"/>
              </a:spcBef>
              <a:defRPr sz="1140"/>
            </a:pPr>
            <a:r>
              <a:t>Der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a:t>
            </a:r>
            <a:r>
              <a:t> ist ein </a:t>
            </a:r>
            <a:r>
              <a:rPr>
                <a:solidFill>
                  <a:srgbClr val="1B4A60"/>
                </a:solidFill>
                <a:latin typeface="Helvetica Neue Medium"/>
                <a:ea typeface="Helvetica Neue Medium"/>
                <a:cs typeface="Helvetica Neue Medium"/>
                <a:sym typeface="Helvetica Neue Medium"/>
              </a:rPr>
              <a:t>Chancenidentifikator</a:t>
            </a:r>
            <a:r>
              <a:t> und </a:t>
            </a:r>
            <a:r>
              <a:rPr>
                <a:solidFill>
                  <a:srgbClr val="1B4A60"/>
                </a:solidFill>
                <a:latin typeface="Helvetica Neue Medium"/>
                <a:ea typeface="Helvetica Neue Medium"/>
                <a:cs typeface="Helvetica Neue Medium"/>
                <a:sym typeface="Helvetica Neue Medium"/>
              </a:rPr>
              <a:t>Wertsteigerer.</a:t>
            </a:r>
          </a:p>
        </p:txBody>
      </p:sp>
      <p:sp>
        <p:nvSpPr>
          <p:cNvPr id="295" name="aumento value® check"/>
          <p:cNvSpPr txBox="1"/>
          <p:nvPr>
            <p:ph type="body" sz="quarter" idx="1"/>
          </p:nvPr>
        </p:nvSpPr>
        <p:spPr>
          <a:prstGeom prst="rect">
            <a:avLst/>
          </a:prstGeom>
        </p:spPr>
        <p:txBody>
          <a:bodyPr/>
          <a:lstStyle/>
          <a:p>
            <a:pPr/>
            <a:r>
              <a:t>aumento value® </a:t>
            </a:r>
            <a:r>
              <a:rPr b="0">
                <a:latin typeface="Mulish-Medium"/>
                <a:ea typeface="Mulish-Medium"/>
                <a:cs typeface="Mulish-Medium"/>
                <a:sym typeface="Mulish-Medium"/>
              </a:rPr>
              <a:t>check</a:t>
            </a:r>
          </a:p>
        </p:txBody>
      </p:sp>
      <p:sp>
        <p:nvSpPr>
          <p:cNvPr id="296"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7" name="Bild" descr="Bild"/>
          <p:cNvPicPr>
            <a:picLocks noChangeAspect="1"/>
          </p:cNvPicPr>
          <p:nvPr/>
        </p:nvPicPr>
        <p:blipFill>
          <a:blip r:embed="rId2">
            <a:extLst/>
          </a:blip>
          <a:srcRect l="1937" t="2278" r="2925" b="2387"/>
          <a:stretch>
            <a:fillRect/>
          </a:stretch>
        </p:blipFill>
        <p:spPr>
          <a:xfrm>
            <a:off x="478925" y="1422138"/>
            <a:ext cx="1817567" cy="2520074"/>
          </a:xfrm>
          <a:custGeom>
            <a:avLst/>
            <a:gdLst/>
            <a:ahLst/>
            <a:cxnLst>
              <a:cxn ang="0">
                <a:pos x="wd2" y="hd2"/>
              </a:cxn>
              <a:cxn ang="5400000">
                <a:pos x="wd2" y="hd2"/>
              </a:cxn>
              <a:cxn ang="10800000">
                <a:pos x="wd2" y="hd2"/>
              </a:cxn>
              <a:cxn ang="16200000">
                <a:pos x="wd2" y="hd2"/>
              </a:cxn>
            </a:cxnLst>
            <a:rect l="0" t="0" r="r" b="b"/>
            <a:pathLst>
              <a:path w="21591" h="21580" fill="norm" stroke="1" extrusionOk="0">
                <a:moveTo>
                  <a:pt x="10541" y="11"/>
                </a:moveTo>
                <a:lnTo>
                  <a:pt x="1055" y="35"/>
                </a:lnTo>
                <a:lnTo>
                  <a:pt x="810" y="130"/>
                </a:lnTo>
                <a:cubicBezTo>
                  <a:pt x="498" y="252"/>
                  <a:pt x="265" y="427"/>
                  <a:pt x="126" y="650"/>
                </a:cubicBezTo>
                <a:cubicBezTo>
                  <a:pt x="22" y="818"/>
                  <a:pt x="19" y="1293"/>
                  <a:pt x="4" y="10625"/>
                </a:cubicBezTo>
                <a:cubicBezTo>
                  <a:pt x="-7" y="17174"/>
                  <a:pt x="9" y="20501"/>
                  <a:pt x="51" y="20664"/>
                </a:cubicBezTo>
                <a:cubicBezTo>
                  <a:pt x="170" y="21131"/>
                  <a:pt x="521" y="21408"/>
                  <a:pt x="1145" y="21531"/>
                </a:cubicBezTo>
                <a:cubicBezTo>
                  <a:pt x="1361" y="21573"/>
                  <a:pt x="3518" y="21585"/>
                  <a:pt x="10913" y="21578"/>
                </a:cubicBezTo>
                <a:lnTo>
                  <a:pt x="20404" y="21572"/>
                </a:lnTo>
                <a:lnTo>
                  <a:pt x="20762" y="21436"/>
                </a:lnTo>
                <a:cubicBezTo>
                  <a:pt x="21181" y="21281"/>
                  <a:pt x="21424" y="21040"/>
                  <a:pt x="21516" y="20688"/>
                </a:cubicBezTo>
                <a:cubicBezTo>
                  <a:pt x="21563" y="20509"/>
                  <a:pt x="21591" y="15661"/>
                  <a:pt x="21592" y="10812"/>
                </a:cubicBezTo>
                <a:cubicBezTo>
                  <a:pt x="21593" y="5962"/>
                  <a:pt x="21573" y="1109"/>
                  <a:pt x="21526" y="922"/>
                </a:cubicBezTo>
                <a:cubicBezTo>
                  <a:pt x="21443" y="591"/>
                  <a:pt x="21201" y="317"/>
                  <a:pt x="20880" y="181"/>
                </a:cubicBezTo>
                <a:cubicBezTo>
                  <a:pt x="20414" y="-15"/>
                  <a:pt x="20555" y="-13"/>
                  <a:pt x="10541" y="11"/>
                </a:cubicBezTo>
                <a:close/>
              </a:path>
            </a:pathLst>
          </a:custGeom>
          <a:ln w="6350">
            <a:solidFill>
              <a:srgbClr val="FFFFFF"/>
            </a:solidFill>
          </a:ln>
          <a:effectLst>
            <a:outerShdw sx="100000" sy="100000" kx="0" ky="0" algn="b" rotWithShape="0" blurRad="76200" dist="63587" dir="3058737">
              <a:srgbClr val="000000">
                <a:alpha val="75000"/>
              </a:srgbClr>
            </a:outerShdw>
          </a:effectLst>
        </p:spPr>
      </p:pic>
      <p:pic>
        <p:nvPicPr>
          <p:cNvPr id="298" name="Chancenidentifikator-Stempel.png" descr="Chancenidentifikator-Stempel.png"/>
          <p:cNvPicPr>
            <a:picLocks noChangeAspect="1"/>
          </p:cNvPicPr>
          <p:nvPr/>
        </p:nvPicPr>
        <p:blipFill>
          <a:blip r:embed="rId3">
            <a:extLst/>
          </a:blip>
          <a:stretch>
            <a:fillRect/>
          </a:stretch>
        </p:blipFill>
        <p:spPr>
          <a:xfrm rot="21000000">
            <a:off x="5497301" y="3164916"/>
            <a:ext cx="3428848" cy="1160294"/>
          </a:xfrm>
          <a:prstGeom prst="rect">
            <a:avLst/>
          </a:prstGeom>
          <a:ln w="12700">
            <a:miter lim="400000"/>
          </a:ln>
        </p:spPr>
      </p:pic>
      <p:pic>
        <p:nvPicPr>
          <p:cNvPr id="299" name="AVC-icon.png" descr="AVC-icon.png"/>
          <p:cNvPicPr>
            <a:picLocks noChangeAspect="1"/>
          </p:cNvPicPr>
          <p:nvPr/>
        </p:nvPicPr>
        <p:blipFill>
          <a:blip r:embed="rId4">
            <a:extLst/>
          </a:blip>
          <a:stretch>
            <a:fillRect/>
          </a:stretch>
        </p:blipFill>
        <p:spPr>
          <a:xfrm>
            <a:off x="3761048" y="2942391"/>
            <a:ext cx="1793154" cy="179315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9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9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9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9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9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9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94">
                                            <p:txEl>
                                              <p:pRg st="6" end="6"/>
                                            </p:txEl>
                                          </p:spTgt>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1" presetID="2" grpId="2" fill="hold">
                                  <p:stCondLst>
                                    <p:cond delay="0"/>
                                  </p:stCondLst>
                                  <p:iterate type="el" backwards="0">
                                    <p:tmAbs val="0"/>
                                  </p:iterate>
                                  <p:childTnLst>
                                    <p:set>
                                      <p:cBhvr>
                                        <p:cTn id="35" fill="hold"/>
                                        <p:tgtEl>
                                          <p:spTgt spid="298"/>
                                        </p:tgtEl>
                                        <p:attrNameLst>
                                          <p:attrName>style.visibility</p:attrName>
                                        </p:attrNameLst>
                                      </p:cBhvr>
                                      <p:to>
                                        <p:strVal val="visible"/>
                                      </p:to>
                                    </p:set>
                                    <p:anim calcmode="lin" valueType="num">
                                      <p:cBhvr>
                                        <p:cTn id="36" dur="1500" fill="hold"/>
                                        <p:tgtEl>
                                          <p:spTgt spid="298"/>
                                        </p:tgtEl>
                                        <p:attrNameLst>
                                          <p:attrName>ppt_x</p:attrName>
                                        </p:attrNameLst>
                                      </p:cBhvr>
                                      <p:tavLst>
                                        <p:tav tm="0">
                                          <p:val>
                                            <p:strVal val="#ppt_x"/>
                                          </p:val>
                                        </p:tav>
                                        <p:tav tm="100000">
                                          <p:val>
                                            <p:strVal val="#ppt_x"/>
                                          </p:val>
                                        </p:tav>
                                      </p:tavLst>
                                    </p:anim>
                                    <p:anim calcmode="lin" valueType="num">
                                      <p:cBhvr>
                                        <p:cTn id="37" dur="1500" fill="hold"/>
                                        <p:tgtEl>
                                          <p:spTgt spid="2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P build="whole" bldLvl="1" animBg="1" rev="0" advAuto="0" spid="298"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Rechteck"/>
          <p:cNvSpPr/>
          <p:nvPr/>
        </p:nvSpPr>
        <p:spPr>
          <a:xfrm>
            <a:off x="351500" y="1067099"/>
            <a:ext cx="2420350" cy="3452402"/>
          </a:xfrm>
          <a:prstGeom prst="rect">
            <a:avLst/>
          </a:prstGeom>
          <a:solidFill>
            <a:srgbClr val="FFFFFF"/>
          </a:solidFill>
          <a:ln w="12700">
            <a:miter lim="400000"/>
          </a:ln>
          <a:effectLst>
            <a:outerShdw sx="100000" sy="100000" kx="0" ky="0" algn="b" rotWithShape="0" blurRad="190500" dist="12700" dir="5400000">
              <a:srgbClr val="000000"/>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397" name="Vorgehensweise"/>
          <p:cNvSpPr txBox="1"/>
          <p:nvPr>
            <p:ph type="body" sz="quarter" idx="1"/>
          </p:nvPr>
        </p:nvSpPr>
        <p:spPr>
          <a:xfrm>
            <a:off x="363724" y="597600"/>
            <a:ext cx="2876088" cy="627525"/>
          </a:xfrm>
          <a:prstGeom prst="rect">
            <a:avLst/>
          </a:prstGeom>
        </p:spPr>
        <p:txBody>
          <a:bodyPr/>
          <a:lstStyle/>
          <a:p>
            <a:pPr/>
            <a:r>
              <a:t>Vorgehensweise</a:t>
            </a:r>
          </a:p>
        </p:txBody>
      </p:sp>
      <p:sp>
        <p:nvSpPr>
          <p:cNvPr id="398"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9" name="Termin mit Kunden und Aufnahme der Daten – die benötigten Informationen finden Sie im Mustervertrag, den Sie in der aumento value® academy downloaden können.…"/>
          <p:cNvSpPr txBox="1"/>
          <p:nvPr/>
        </p:nvSpPr>
        <p:spPr>
          <a:xfrm>
            <a:off x="3729599" y="648000"/>
            <a:ext cx="5054401" cy="1594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60000" indent="-360000">
              <a:buSzPct val="100000"/>
              <a:buAutoNum type="arabicPeriod" startAt="1"/>
            </a:pPr>
            <a:r>
              <a:rPr>
                <a:solidFill>
                  <a:srgbClr val="1B4A60"/>
                </a:solidFill>
                <a:latin typeface="Helvetica Neue Medium"/>
                <a:ea typeface="Helvetica Neue Medium"/>
                <a:cs typeface="Helvetica Neue Medium"/>
                <a:sym typeface="Helvetica Neue Medium"/>
              </a:rPr>
              <a:t>Termin</a:t>
            </a:r>
            <a:r>
              <a:t> mit Kunden und </a:t>
            </a:r>
            <a:r>
              <a:rPr>
                <a:solidFill>
                  <a:srgbClr val="1B4A60"/>
                </a:solidFill>
                <a:latin typeface="Helvetica Neue Medium"/>
                <a:ea typeface="Helvetica Neue Medium"/>
                <a:cs typeface="Helvetica Neue Medium"/>
                <a:sym typeface="Helvetica Neue Medium"/>
              </a:rPr>
              <a:t>Aufnahme der Daten</a:t>
            </a:r>
            <a:r>
              <a:t> – die benötigten Informationen finden Sie im Mustervertrag, den Sie in der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academy</a:t>
            </a:r>
            <a:r>
              <a:t> downloaden können.  </a:t>
            </a:r>
          </a:p>
          <a:p>
            <a:pPr marL="360000" indent="-360000">
              <a:buSzPct val="100000"/>
              <a:buAutoNum type="arabicPeriod" startAt="1"/>
            </a:pPr>
            <a:r>
              <a:rPr>
                <a:solidFill>
                  <a:srgbClr val="1B4A60"/>
                </a:solidFill>
                <a:latin typeface="Helvetica Neue Medium"/>
                <a:ea typeface="Helvetica Neue Medium"/>
                <a:cs typeface="Helvetica Neue Medium"/>
                <a:sym typeface="Helvetica Neue Medium"/>
              </a:rPr>
              <a:t>Vertragserstellung</a:t>
            </a:r>
            <a:r>
              <a:t> und Retournierung, </a:t>
            </a:r>
            <a:r>
              <a:rPr>
                <a:solidFill>
                  <a:srgbClr val="1B4A60"/>
                </a:solidFill>
                <a:latin typeface="Helvetica Neue Medium"/>
                <a:ea typeface="Helvetica Neue Medium"/>
                <a:cs typeface="Helvetica Neue Medium"/>
                <a:sym typeface="Helvetica Neue Medium"/>
              </a:rPr>
              <a:t>Gegenzeichnung</a:t>
            </a:r>
          </a:p>
          <a:p>
            <a:pPr marL="360000" indent="-360000">
              <a:buSzPct val="100000"/>
              <a:buAutoNum type="arabicPeriod" startAt="1"/>
            </a:pPr>
            <a:r>
              <a:rPr>
                <a:solidFill>
                  <a:srgbClr val="1B4A60"/>
                </a:solidFill>
                <a:latin typeface="Helvetica Neue Medium"/>
                <a:ea typeface="Helvetica Neue Medium"/>
                <a:cs typeface="Helvetica Neue Medium"/>
                <a:sym typeface="Helvetica Neue Medium"/>
              </a:rPr>
              <a:t>Aufnahme</a:t>
            </a:r>
            <a:r>
              <a:t> der Antworten. </a:t>
            </a:r>
          </a:p>
        </p:txBody>
      </p:sp>
      <p:pic>
        <p:nvPicPr>
          <p:cNvPr id="400" name="av-check (verschoben).pdf" descr="av-check (verschoben).pdf"/>
          <p:cNvPicPr>
            <a:picLocks noChangeAspect="1"/>
          </p:cNvPicPr>
          <p:nvPr/>
        </p:nvPicPr>
        <p:blipFill>
          <a:blip r:embed="rId2">
            <a:extLst/>
          </a:blip>
          <a:stretch>
            <a:fillRect/>
          </a:stretch>
        </p:blipFill>
        <p:spPr>
          <a:xfrm>
            <a:off x="337790" y="1062377"/>
            <a:ext cx="2447770" cy="3461846"/>
          </a:xfrm>
          <a:prstGeom prst="rect">
            <a:avLst/>
          </a:prstGeom>
          <a:ln w="12700">
            <a:miter lim="400000"/>
          </a:ln>
        </p:spPr>
      </p:pic>
      <p:pic>
        <p:nvPicPr>
          <p:cNvPr id="401" name="Fragebogen AVC2_0 (verschoben).pdf" descr="Fragebogen AVC2_0 (verschoben).pdf"/>
          <p:cNvPicPr>
            <a:picLocks noChangeAspect="1"/>
          </p:cNvPicPr>
          <p:nvPr/>
        </p:nvPicPr>
        <p:blipFill>
          <a:blip r:embed="rId3">
            <a:extLst/>
          </a:blip>
          <a:stretch>
            <a:fillRect/>
          </a:stretch>
        </p:blipFill>
        <p:spPr>
          <a:xfrm rot="21540000">
            <a:off x="354964" y="1086679"/>
            <a:ext cx="2413422" cy="3413243"/>
          </a:xfrm>
          <a:prstGeom prst="rect">
            <a:avLst/>
          </a:prstGeom>
          <a:ln w="12700">
            <a:miter lim="400000"/>
          </a:ln>
          <a:effectLst>
            <a:outerShdw sx="100000" sy="100000" kx="0" ky="0" algn="b" rotWithShape="0" blurRad="190500" dist="0"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9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396"/>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3" fill="hold">
                                  <p:stCondLst>
                                    <p:cond delay="0"/>
                                  </p:stCondLst>
                                  <p:iterate type="el" backwards="0">
                                    <p:tmAbs val="0"/>
                                  </p:iterate>
                                  <p:childTnLst>
                                    <p:set>
                                      <p:cBhvr>
                                        <p:cTn id="14" fill="hold"/>
                                        <p:tgtEl>
                                          <p:spTgt spid="4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39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399">
                                            <p:txEl>
                                              <p:pRg st="2" end="2"/>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4" fill="hold">
                                  <p:stCondLst>
                                    <p:cond delay="0"/>
                                  </p:stCondLst>
                                  <p:iterate type="el" backwards="0">
                                    <p:tmAbs val="0"/>
                                  </p:iterate>
                                  <p:childTnLst>
                                    <p:set>
                                      <p:cBhvr>
                                        <p:cTn id="25" fill="hold"/>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P build="whole" bldLvl="1" animBg="1" rev="0" advAuto="0" spid="401" grpId="4"/>
      <p:bldP build="whole" bldLvl="1" animBg="1" rev="0" advAuto="0" spid="400" grpId="3"/>
      <p:bldP build="whole" bldLvl="1" animBg="1" rev="0" advAuto="0" spid="396"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Vorgehensweise"/>
          <p:cNvSpPr txBox="1"/>
          <p:nvPr>
            <p:ph type="body" sz="quarter" idx="1"/>
          </p:nvPr>
        </p:nvSpPr>
        <p:spPr>
          <a:xfrm>
            <a:off x="363724" y="597600"/>
            <a:ext cx="2876088" cy="627525"/>
          </a:xfrm>
          <a:prstGeom prst="rect">
            <a:avLst/>
          </a:prstGeom>
        </p:spPr>
        <p:txBody>
          <a:bodyPr/>
          <a:lstStyle/>
          <a:p>
            <a:pPr/>
            <a:r>
              <a:t>Vorgehensweise</a:t>
            </a:r>
          </a:p>
        </p:txBody>
      </p:sp>
      <p:sp>
        <p:nvSpPr>
          <p:cNvPr id="404"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5" name="Termin mit Kunden und Aufnahme der Daten – die benötigten Informationen finden Sie im Mustervertrag, den Sie in der aumento value® academy downloaden können.…"/>
          <p:cNvSpPr txBox="1"/>
          <p:nvPr/>
        </p:nvSpPr>
        <p:spPr>
          <a:xfrm>
            <a:off x="3729599" y="648000"/>
            <a:ext cx="5054401" cy="31325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60000" indent="-360000">
              <a:buSzPct val="100000"/>
              <a:buAutoNum type="arabicPeriod" startAt="1"/>
            </a:pPr>
            <a:r>
              <a:rPr>
                <a:solidFill>
                  <a:srgbClr val="1B4A60"/>
                </a:solidFill>
                <a:latin typeface="Helvetica Neue Medium"/>
                <a:ea typeface="Helvetica Neue Medium"/>
                <a:cs typeface="Helvetica Neue Medium"/>
                <a:sym typeface="Helvetica Neue Medium"/>
              </a:rPr>
              <a:t>Termin</a:t>
            </a:r>
            <a:r>
              <a:t> mit Kunden und </a:t>
            </a:r>
            <a:r>
              <a:rPr>
                <a:solidFill>
                  <a:srgbClr val="1B4A60"/>
                </a:solidFill>
                <a:latin typeface="Helvetica Neue Medium"/>
                <a:ea typeface="Helvetica Neue Medium"/>
                <a:cs typeface="Helvetica Neue Medium"/>
                <a:sym typeface="Helvetica Neue Medium"/>
              </a:rPr>
              <a:t>Aufnahme der Daten</a:t>
            </a:r>
            <a:r>
              <a:t> – die benötigten Informationen finden Sie im Mustervertrag, den Sie in der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academy</a:t>
            </a:r>
            <a:r>
              <a:t> downloaden können.  </a:t>
            </a:r>
          </a:p>
          <a:p>
            <a:pPr marL="360000" indent="-360000">
              <a:buSzPct val="100000"/>
              <a:buAutoNum type="arabicPeriod" startAt="1"/>
            </a:pPr>
            <a:r>
              <a:rPr>
                <a:solidFill>
                  <a:srgbClr val="1B4A60"/>
                </a:solidFill>
                <a:latin typeface="Helvetica Neue Medium"/>
                <a:ea typeface="Helvetica Neue Medium"/>
                <a:cs typeface="Helvetica Neue Medium"/>
                <a:sym typeface="Helvetica Neue Medium"/>
              </a:rPr>
              <a:t>Vertragserstellung</a:t>
            </a:r>
            <a:r>
              <a:t> und </a:t>
            </a:r>
            <a:r>
              <a:rPr>
                <a:solidFill>
                  <a:srgbClr val="1B4A60"/>
                </a:solidFill>
                <a:latin typeface="Helvetica Neue Medium"/>
                <a:ea typeface="Helvetica Neue Medium"/>
                <a:cs typeface="Helvetica Neue Medium"/>
                <a:sym typeface="Helvetica Neue Medium"/>
              </a:rPr>
              <a:t>Gegenzeichnung</a:t>
            </a:r>
          </a:p>
          <a:p>
            <a:pPr marL="360000" indent="-360000">
              <a:buSzPct val="100000"/>
              <a:buAutoNum type="arabicPeriod" startAt="1"/>
            </a:pPr>
            <a:r>
              <a:rPr>
                <a:solidFill>
                  <a:srgbClr val="1B4A60"/>
                </a:solidFill>
                <a:latin typeface="Helvetica Neue Medium"/>
                <a:ea typeface="Helvetica Neue Medium"/>
                <a:cs typeface="Helvetica Neue Medium"/>
                <a:sym typeface="Helvetica Neue Medium"/>
              </a:rPr>
              <a:t>Aufnahme</a:t>
            </a:r>
            <a:r>
              <a:t> der Antworten. </a:t>
            </a:r>
          </a:p>
          <a:p>
            <a:pPr marL="360000" indent="-360000">
              <a:buSzPct val="100000"/>
              <a:buAutoNum type="arabicPeriod" startAt="1"/>
            </a:pPr>
            <a:r>
              <a:t>Nachdem wir das </a:t>
            </a:r>
            <a:r>
              <a:rPr>
                <a:solidFill>
                  <a:srgbClr val="1B4A60"/>
                </a:solidFill>
                <a:latin typeface="Helvetica Neue Medium"/>
                <a:ea typeface="Helvetica Neue Medium"/>
                <a:cs typeface="Helvetica Neue Medium"/>
                <a:sym typeface="Helvetica Neue Medium"/>
              </a:rPr>
              <a:t>Chancenidentifikator-Gutachten</a:t>
            </a:r>
            <a:r>
              <a:t> erstellt haben, bekommen Sie es übermittelt. </a:t>
            </a:r>
          </a:p>
          <a:p>
            <a:pPr marL="360000" indent="-360000">
              <a:buSzPct val="100000"/>
              <a:buAutoNum type="arabicPeriod" startAt="1"/>
            </a:pPr>
            <a:r>
              <a:t>Einige Tage danach ist ein </a:t>
            </a:r>
            <a:r>
              <a:rPr>
                <a:solidFill>
                  <a:srgbClr val="1B4A60"/>
                </a:solidFill>
                <a:latin typeface="Helvetica Neue Medium"/>
                <a:ea typeface="Helvetica Neue Medium"/>
                <a:cs typeface="Helvetica Neue Medium"/>
                <a:sym typeface="Helvetica Neue Medium"/>
              </a:rPr>
              <a:t>Termin beim Kunden</a:t>
            </a:r>
            <a:r>
              <a:t> empfehlenswert, um das Gutachten mit ihm durchzugehen und potenziell weiteres Beratungsgeschäft für zu akquirieren. </a:t>
            </a:r>
          </a:p>
        </p:txBody>
      </p:sp>
      <p:pic>
        <p:nvPicPr>
          <p:cNvPr id="406" name="AVC-Deckblatt-Cover.png" descr="AVC-Deckblatt-Cover.png"/>
          <p:cNvPicPr>
            <a:picLocks noChangeAspect="1"/>
          </p:cNvPicPr>
          <p:nvPr/>
        </p:nvPicPr>
        <p:blipFill>
          <a:blip r:embed="rId2">
            <a:extLst/>
          </a:blip>
          <a:stretch>
            <a:fillRect/>
          </a:stretch>
        </p:blipFill>
        <p:spPr>
          <a:xfrm>
            <a:off x="-1314776" y="395868"/>
            <a:ext cx="6233088" cy="47787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8" name="AVC-Deckblatt-Cover.png" descr="AVC-Deckblatt-Cover.png"/>
          <p:cNvPicPr>
            <a:picLocks noChangeAspect="1"/>
          </p:cNvPicPr>
          <p:nvPr/>
        </p:nvPicPr>
        <p:blipFill>
          <a:blip r:embed="rId2">
            <a:extLst/>
          </a:blip>
          <a:srcRect l="0" t="0" r="32661" b="0"/>
          <a:stretch>
            <a:fillRect/>
          </a:stretch>
        </p:blipFill>
        <p:spPr>
          <a:xfrm>
            <a:off x="4970288" y="125932"/>
            <a:ext cx="3351387" cy="3815636"/>
          </a:xfrm>
          <a:prstGeom prst="rect">
            <a:avLst/>
          </a:prstGeom>
          <a:ln w="12700">
            <a:miter lim="400000"/>
          </a:ln>
        </p:spPr>
      </p:pic>
      <p:sp>
        <p:nvSpPr>
          <p:cNvPr id="409" name="Fitnessprogramm für Unternehmen"/>
          <p:cNvSpPr txBox="1"/>
          <p:nvPr>
            <p:ph type="body" sz="quarter" idx="1"/>
          </p:nvPr>
        </p:nvSpPr>
        <p:spPr>
          <a:prstGeom prst="rect">
            <a:avLst/>
          </a:prstGeom>
        </p:spPr>
        <p:txBody>
          <a:bodyPr/>
          <a:lstStyle/>
          <a:p>
            <a:pPr/>
            <a:r>
              <a:t>Fitnessprogramm für Unternehmen</a:t>
            </a:r>
          </a:p>
        </p:txBody>
      </p:sp>
      <p:sp>
        <p:nvSpPr>
          <p:cNvPr id="410" name="Wird der aumento value check in regelmäßigen Abständen durchgeführt – idealerweise jährlich – ist er ein exzellenter Chancenidentifikator, der massgeblich dabei unterstützen kann, den Wert eines Unternehmens zu steigern und Potenziale zu heben.…"/>
          <p:cNvSpPr txBox="1"/>
          <p:nvPr/>
        </p:nvSpPr>
        <p:spPr>
          <a:xfrm>
            <a:off x="404999" y="1859926"/>
            <a:ext cx="2910818" cy="2145986"/>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a:r>
              <a:t>Wird der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a:t>
            </a:r>
            <a:r>
              <a:t> in </a:t>
            </a:r>
            <a:r>
              <a:rPr>
                <a:solidFill>
                  <a:srgbClr val="1B4A60"/>
                </a:solidFill>
                <a:latin typeface="Helvetica Neue Medium"/>
                <a:ea typeface="Helvetica Neue Medium"/>
                <a:cs typeface="Helvetica Neue Medium"/>
                <a:sym typeface="Helvetica Neue Medium"/>
              </a:rPr>
              <a:t>regelmäßigen Abständen</a:t>
            </a:r>
            <a:r>
              <a:t> durchgeführt – idealerweise jährlich – ist er ein exzellenter</a:t>
            </a:r>
            <a:r>
              <a:rPr>
                <a:solidFill>
                  <a:srgbClr val="1B4A60"/>
                </a:solidFill>
                <a:latin typeface="Helvetica Neue Medium"/>
                <a:ea typeface="Helvetica Neue Medium"/>
                <a:cs typeface="Helvetica Neue Medium"/>
                <a:sym typeface="Helvetica Neue Medium"/>
              </a:rPr>
              <a:t> Chancenidentifikator</a:t>
            </a:r>
            <a:r>
              <a:t>, der massgeblich dabei unterstützen kann, den Wert eines Unternehmens zu steigern und Potenziale zu heben.</a:t>
            </a:r>
          </a:p>
          <a:p>
            <a:pPr/>
            <a:r>
              <a:t>➙ Vorsorge ist besser als Nachsorge!</a:t>
            </a:r>
          </a:p>
        </p:txBody>
      </p:sp>
      <p:pic>
        <p:nvPicPr>
          <p:cNvPr id="411" name="dumbbells-2465478_640 (1).jpg" descr="dumbbells-2465478_640 (1).jpg"/>
          <p:cNvPicPr>
            <a:picLocks noChangeAspect="1"/>
          </p:cNvPicPr>
          <p:nvPr/>
        </p:nvPicPr>
        <p:blipFill>
          <a:blip r:embed="rId3">
            <a:extLst/>
          </a:blip>
          <a:srcRect l="0" t="16517" r="0" b="0"/>
          <a:stretch>
            <a:fillRect/>
          </a:stretch>
        </p:blipFill>
        <p:spPr>
          <a:xfrm>
            <a:off x="3998052" y="2270658"/>
            <a:ext cx="4321069" cy="2401142"/>
          </a:xfrm>
          <a:custGeom>
            <a:avLst/>
            <a:gdLst/>
            <a:ahLst/>
            <a:cxnLst>
              <a:cxn ang="0">
                <a:pos x="wd2" y="hd2"/>
              </a:cxn>
              <a:cxn ang="5400000">
                <a:pos x="wd2" y="hd2"/>
              </a:cxn>
              <a:cxn ang="10800000">
                <a:pos x="wd2" y="hd2"/>
              </a:cxn>
              <a:cxn ang="16200000">
                <a:pos x="wd2" y="hd2"/>
              </a:cxn>
            </a:cxnLst>
            <a:rect l="0" t="0" r="r" b="b"/>
            <a:pathLst>
              <a:path w="21600" h="21590" fill="norm" stroke="1" extrusionOk="0">
                <a:moveTo>
                  <a:pt x="6249" y="2"/>
                </a:moveTo>
                <a:cubicBezTo>
                  <a:pt x="5890" y="-10"/>
                  <a:pt x="5706" y="33"/>
                  <a:pt x="5606" y="152"/>
                </a:cubicBezTo>
                <a:cubicBezTo>
                  <a:pt x="5529" y="244"/>
                  <a:pt x="5345" y="729"/>
                  <a:pt x="5198" y="1233"/>
                </a:cubicBezTo>
                <a:lnTo>
                  <a:pt x="4932" y="2150"/>
                </a:lnTo>
                <a:lnTo>
                  <a:pt x="4388" y="2625"/>
                </a:lnTo>
                <a:cubicBezTo>
                  <a:pt x="4090" y="2886"/>
                  <a:pt x="3764" y="3222"/>
                  <a:pt x="3662" y="3371"/>
                </a:cubicBezTo>
                <a:cubicBezTo>
                  <a:pt x="3561" y="3519"/>
                  <a:pt x="3408" y="3718"/>
                  <a:pt x="3323" y="3813"/>
                </a:cubicBezTo>
                <a:cubicBezTo>
                  <a:pt x="2843" y="4354"/>
                  <a:pt x="1537" y="6828"/>
                  <a:pt x="1537" y="7196"/>
                </a:cubicBezTo>
                <a:cubicBezTo>
                  <a:pt x="1537" y="7253"/>
                  <a:pt x="1482" y="7389"/>
                  <a:pt x="1414" y="7499"/>
                </a:cubicBezTo>
                <a:cubicBezTo>
                  <a:pt x="1347" y="7609"/>
                  <a:pt x="1291" y="7749"/>
                  <a:pt x="1291" y="7809"/>
                </a:cubicBezTo>
                <a:cubicBezTo>
                  <a:pt x="1291" y="7870"/>
                  <a:pt x="1225" y="8076"/>
                  <a:pt x="1145" y="8266"/>
                </a:cubicBezTo>
                <a:cubicBezTo>
                  <a:pt x="1064" y="8456"/>
                  <a:pt x="887" y="9082"/>
                  <a:pt x="750" y="9658"/>
                </a:cubicBezTo>
                <a:cubicBezTo>
                  <a:pt x="613" y="10233"/>
                  <a:pt x="466" y="10709"/>
                  <a:pt x="421" y="10718"/>
                </a:cubicBezTo>
                <a:cubicBezTo>
                  <a:pt x="376" y="10726"/>
                  <a:pt x="262" y="10739"/>
                  <a:pt x="169" y="10746"/>
                </a:cubicBezTo>
                <a:lnTo>
                  <a:pt x="0" y="10757"/>
                </a:lnTo>
                <a:lnTo>
                  <a:pt x="0" y="16173"/>
                </a:lnTo>
                <a:lnTo>
                  <a:pt x="0" y="21590"/>
                </a:lnTo>
                <a:lnTo>
                  <a:pt x="10800" y="21590"/>
                </a:lnTo>
                <a:lnTo>
                  <a:pt x="21600" y="21590"/>
                </a:lnTo>
                <a:lnTo>
                  <a:pt x="21600" y="13840"/>
                </a:lnTo>
                <a:lnTo>
                  <a:pt x="21600" y="6093"/>
                </a:lnTo>
                <a:lnTo>
                  <a:pt x="21447" y="6161"/>
                </a:lnTo>
                <a:cubicBezTo>
                  <a:pt x="20667" y="6513"/>
                  <a:pt x="20049" y="6287"/>
                  <a:pt x="19539" y="5458"/>
                </a:cubicBezTo>
                <a:cubicBezTo>
                  <a:pt x="19355" y="5160"/>
                  <a:pt x="19128" y="4826"/>
                  <a:pt x="19033" y="4719"/>
                </a:cubicBezTo>
                <a:cubicBezTo>
                  <a:pt x="18938" y="4613"/>
                  <a:pt x="18809" y="4429"/>
                  <a:pt x="18745" y="4313"/>
                </a:cubicBezTo>
                <a:cubicBezTo>
                  <a:pt x="18581" y="4014"/>
                  <a:pt x="18159" y="4109"/>
                  <a:pt x="17624" y="4562"/>
                </a:cubicBezTo>
                <a:cubicBezTo>
                  <a:pt x="17391" y="4760"/>
                  <a:pt x="16991" y="5047"/>
                  <a:pt x="16738" y="5197"/>
                </a:cubicBezTo>
                <a:cubicBezTo>
                  <a:pt x="16484" y="5348"/>
                  <a:pt x="16234" y="5542"/>
                  <a:pt x="16180" y="5629"/>
                </a:cubicBezTo>
                <a:cubicBezTo>
                  <a:pt x="16127" y="5716"/>
                  <a:pt x="16043" y="5786"/>
                  <a:pt x="15994" y="5786"/>
                </a:cubicBezTo>
                <a:cubicBezTo>
                  <a:pt x="15945" y="5786"/>
                  <a:pt x="15843" y="5861"/>
                  <a:pt x="15770" y="5954"/>
                </a:cubicBezTo>
                <a:cubicBezTo>
                  <a:pt x="15659" y="6093"/>
                  <a:pt x="15613" y="6100"/>
                  <a:pt x="15512" y="5986"/>
                </a:cubicBezTo>
                <a:cubicBezTo>
                  <a:pt x="15414" y="5877"/>
                  <a:pt x="15371" y="5876"/>
                  <a:pt x="15311" y="5983"/>
                </a:cubicBezTo>
                <a:cubicBezTo>
                  <a:pt x="15252" y="6089"/>
                  <a:pt x="15201" y="6055"/>
                  <a:pt x="15067" y="5826"/>
                </a:cubicBezTo>
                <a:cubicBezTo>
                  <a:pt x="14912" y="5559"/>
                  <a:pt x="14882" y="5546"/>
                  <a:pt x="14712" y="5672"/>
                </a:cubicBezTo>
                <a:cubicBezTo>
                  <a:pt x="14610" y="5748"/>
                  <a:pt x="14497" y="5874"/>
                  <a:pt x="14460" y="5954"/>
                </a:cubicBezTo>
                <a:cubicBezTo>
                  <a:pt x="14368" y="6154"/>
                  <a:pt x="14005" y="5701"/>
                  <a:pt x="13448" y="4687"/>
                </a:cubicBezTo>
                <a:cubicBezTo>
                  <a:pt x="13212" y="4258"/>
                  <a:pt x="12989" y="3906"/>
                  <a:pt x="12954" y="3906"/>
                </a:cubicBezTo>
                <a:cubicBezTo>
                  <a:pt x="12920" y="3906"/>
                  <a:pt x="12740" y="3699"/>
                  <a:pt x="12554" y="3445"/>
                </a:cubicBezTo>
                <a:cubicBezTo>
                  <a:pt x="12150" y="2896"/>
                  <a:pt x="11121" y="1960"/>
                  <a:pt x="10754" y="1811"/>
                </a:cubicBezTo>
                <a:cubicBezTo>
                  <a:pt x="10610" y="1753"/>
                  <a:pt x="10339" y="1612"/>
                  <a:pt x="10153" y="1497"/>
                </a:cubicBezTo>
                <a:cubicBezTo>
                  <a:pt x="9967" y="1382"/>
                  <a:pt x="9781" y="1311"/>
                  <a:pt x="9739" y="1337"/>
                </a:cubicBezTo>
                <a:cubicBezTo>
                  <a:pt x="9696" y="1363"/>
                  <a:pt x="9488" y="1308"/>
                  <a:pt x="9276" y="1215"/>
                </a:cubicBezTo>
                <a:cubicBezTo>
                  <a:pt x="9033" y="1108"/>
                  <a:pt x="8624" y="1050"/>
                  <a:pt x="8161" y="1055"/>
                </a:cubicBezTo>
                <a:lnTo>
                  <a:pt x="7431" y="1062"/>
                </a:lnTo>
                <a:lnTo>
                  <a:pt x="7279" y="712"/>
                </a:lnTo>
                <a:cubicBezTo>
                  <a:pt x="7045" y="177"/>
                  <a:pt x="6816" y="21"/>
                  <a:pt x="6249" y="2"/>
                </a:cubicBezTo>
                <a:close/>
              </a:path>
            </a:pathLst>
          </a:custGeom>
          <a:ln w="12700">
            <a:miter lim="400000"/>
          </a:ln>
          <a:effectLst>
            <a:outerShdw sx="100000" sy="100000" kx="0" ky="0" algn="b" rotWithShape="0" blurRad="63500" dist="0" dir="5400000">
              <a:srgbClr val="000000"/>
            </a:outerShdw>
          </a:effectLst>
        </p:spPr>
      </p:pic>
      <p:sp>
        <p:nvSpPr>
          <p:cNvPr id="412"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3" name="Chancenidentifikator-Stempel.png" descr="Chancenidentifikator-Stempel.png"/>
          <p:cNvPicPr>
            <a:picLocks noChangeAspect="1"/>
          </p:cNvPicPr>
          <p:nvPr/>
        </p:nvPicPr>
        <p:blipFill>
          <a:blip r:embed="rId4">
            <a:extLst/>
          </a:blip>
          <a:stretch>
            <a:fillRect/>
          </a:stretch>
        </p:blipFill>
        <p:spPr>
          <a:xfrm rot="21000000">
            <a:off x="3532290" y="1013829"/>
            <a:ext cx="2784070" cy="94210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413"/>
                                        </p:tgtEl>
                                        <p:attrNameLst>
                                          <p:attrName>style.visibility</p:attrName>
                                        </p:attrNameLst>
                                      </p:cBhvr>
                                      <p:to>
                                        <p:strVal val="visible"/>
                                      </p:to>
                                    </p:set>
                                    <p:anim calcmode="lin" valueType="num">
                                      <p:cBhvr>
                                        <p:cTn id="7" dur="1500" fill="hold"/>
                                        <p:tgtEl>
                                          <p:spTgt spid="413"/>
                                        </p:tgtEl>
                                        <p:attrNameLst>
                                          <p:attrName>ppt_x</p:attrName>
                                        </p:attrNameLst>
                                      </p:cBhvr>
                                      <p:tavLst>
                                        <p:tav tm="0">
                                          <p:val>
                                            <p:strVal val="#ppt_x"/>
                                          </p:val>
                                        </p:tav>
                                        <p:tav tm="100000">
                                          <p:val>
                                            <p:strVal val="#ppt_x"/>
                                          </p:val>
                                        </p:tav>
                                      </p:tavLst>
                                    </p:anim>
                                    <p:anim calcmode="lin" valueType="num">
                                      <p:cBhvr>
                                        <p:cTn id="8" dur="1500" fill="hold"/>
                                        <p:tgtEl>
                                          <p:spTgt spid="4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3"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Fragen?"/>
          <p:cNvSpPr txBox="1"/>
          <p:nvPr>
            <p:ph type="body" sz="quarter" idx="1"/>
          </p:nvPr>
        </p:nvSpPr>
        <p:spPr>
          <a:prstGeom prst="rect">
            <a:avLst/>
          </a:prstGeom>
        </p:spPr>
        <p:txBody>
          <a:bodyPr/>
          <a:lstStyle/>
          <a:p>
            <a:pPr/>
            <a:r>
              <a:t>Fragen?</a:t>
            </a:r>
          </a:p>
        </p:txBody>
      </p:sp>
      <p:sp>
        <p:nvSpPr>
          <p:cNvPr id="416" name="Ein guter Start braucht Begeisterung, ein gutes Ende Disziplin.…"/>
          <p:cNvSpPr txBox="1"/>
          <p:nvPr/>
        </p:nvSpPr>
        <p:spPr>
          <a:xfrm>
            <a:off x="434223" y="1135215"/>
            <a:ext cx="2833874" cy="1392356"/>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a:r>
              <a:t>Ein guter Start braucht Begeisterung, ein gutes Ende Disziplin.</a:t>
            </a:r>
          </a:p>
          <a:p>
            <a:pPr/>
            <a:r>
              <a:t>Wenn Sie Fragen haben, so zögern Sie nicht und kontaktieren Sie uns. Wir sind da, um Ihnen zu helfen.</a:t>
            </a:r>
          </a:p>
        </p:txBody>
      </p:sp>
      <p:grpSp>
        <p:nvGrpSpPr>
          <p:cNvPr id="419" name="Gruppieren"/>
          <p:cNvGrpSpPr/>
          <p:nvPr/>
        </p:nvGrpSpPr>
        <p:grpSpPr>
          <a:xfrm>
            <a:off x="385465" y="2802240"/>
            <a:ext cx="1219201" cy="1472231"/>
            <a:chOff x="0" y="0"/>
            <a:chExt cx="1219200" cy="1472230"/>
          </a:xfrm>
        </p:grpSpPr>
        <p:pic>
          <p:nvPicPr>
            <p:cNvPr id="417" name="Rieder_Harald-oK.jpg" descr="Rieder_Harald-oK.jpg"/>
            <p:cNvPicPr>
              <a:picLocks noChangeAspect="1"/>
            </p:cNvPicPr>
            <p:nvPr/>
          </p:nvPicPr>
          <p:blipFill>
            <a:blip r:embed="rId2">
              <a:extLst/>
            </a:blip>
            <a:srcRect l="20507" t="7213" r="20490" b="53445"/>
            <a:stretch>
              <a:fillRect/>
            </a:stretch>
          </p:blipFill>
          <p:spPr>
            <a:xfrm>
              <a:off x="83210" y="0"/>
              <a:ext cx="1052956" cy="1053131"/>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3" y="1009"/>
                    <a:pt x="2882" y="3019"/>
                  </a:cubicBezTo>
                  <a:cubicBezTo>
                    <a:pt x="-961" y="7040"/>
                    <a:pt x="-961" y="13558"/>
                    <a:pt x="2882" y="17579"/>
                  </a:cubicBezTo>
                  <a:cubicBezTo>
                    <a:pt x="6724" y="21600"/>
                    <a:pt x="12954" y="21600"/>
                    <a:pt x="16796" y="17579"/>
                  </a:cubicBezTo>
                  <a:cubicBezTo>
                    <a:pt x="20639" y="13558"/>
                    <a:pt x="20639" y="7040"/>
                    <a:pt x="16796" y="3019"/>
                  </a:cubicBezTo>
                  <a:cubicBezTo>
                    <a:pt x="14875" y="1009"/>
                    <a:pt x="12357" y="0"/>
                    <a:pt x="9839" y="0"/>
                  </a:cubicBezTo>
                  <a:close/>
                </a:path>
              </a:pathLst>
            </a:custGeom>
            <a:ln w="12700" cap="flat">
              <a:noFill/>
              <a:miter lim="400000"/>
            </a:ln>
            <a:effectLst>
              <a:outerShdw sx="100000" sy="100000" kx="0" ky="0" algn="b" rotWithShape="0" blurRad="76200" dist="25400" dir="3058737">
                <a:srgbClr val="000000">
                  <a:alpha val="75000"/>
                </a:srgbClr>
              </a:outerShdw>
            </a:effectLst>
          </p:spPr>
        </p:pic>
        <p:sp>
          <p:nvSpPr>
            <p:cNvPr id="418" name="Caption"/>
            <p:cNvSpPr/>
            <p:nvPr/>
          </p:nvSpPr>
          <p:spPr>
            <a:xfrm>
              <a:off x="0" y="1154730"/>
              <a:ext cx="1219200" cy="317501"/>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t">
              <a:noAutofit/>
            </a:bodyPr>
            <a:lstStyle/>
            <a:p>
              <a:pPr algn="ctr">
                <a:lnSpc>
                  <a:spcPct val="100000"/>
                </a:lnSpc>
                <a:spcBef>
                  <a:spcPts val="0"/>
                </a:spcBef>
                <a:defRPr sz="800">
                  <a:solidFill>
                    <a:srgbClr val="005A71"/>
                  </a:solidFill>
                  <a:latin typeface="Roboto Condensed Bold"/>
                  <a:ea typeface="Roboto Condensed Bold"/>
                  <a:cs typeface="Roboto Condensed Bold"/>
                  <a:sym typeface="Roboto Condensed Bold"/>
                </a:defRPr>
              </a:pPr>
              <a:r>
                <a:t>Harald  Rieder</a:t>
              </a:r>
            </a:p>
            <a:p>
              <a:pPr algn="ctr" defTabSz="171450">
                <a:lnSpc>
                  <a:spcPct val="100000"/>
                </a:lnSpc>
                <a:spcBef>
                  <a:spcPts val="0"/>
                </a:spcBef>
                <a:defRPr sz="500">
                  <a:latin typeface="Roboto Light"/>
                  <a:ea typeface="Roboto Light"/>
                  <a:cs typeface="Roboto Light"/>
                  <a:sym typeface="Roboto Light"/>
                </a:defRPr>
              </a:pPr>
              <a:r>
                <a:t>+49 174 405 25 95</a:t>
              </a:r>
            </a:p>
            <a:p>
              <a:pPr algn="ctr" defTabSz="171450">
                <a:lnSpc>
                  <a:spcPct val="100000"/>
                </a:lnSpc>
                <a:spcBef>
                  <a:spcPts val="0"/>
                </a:spcBef>
                <a:defRPr sz="500">
                  <a:latin typeface="Roboto Light"/>
                  <a:ea typeface="Roboto Light"/>
                  <a:cs typeface="Roboto Light"/>
                  <a:sym typeface="Roboto Light"/>
                </a:defRPr>
              </a:pPr>
              <a:r>
                <a:t>h.rieder@aumentovalue.com</a:t>
              </a:r>
            </a:p>
          </p:txBody>
        </p:sp>
      </p:grpSp>
      <p:grpSp>
        <p:nvGrpSpPr>
          <p:cNvPr id="422" name="Gruppieren"/>
          <p:cNvGrpSpPr/>
          <p:nvPr/>
        </p:nvGrpSpPr>
        <p:grpSpPr>
          <a:xfrm>
            <a:off x="2010966" y="2792510"/>
            <a:ext cx="1219201" cy="1481340"/>
            <a:chOff x="0" y="-9108"/>
            <a:chExt cx="1219200" cy="1481338"/>
          </a:xfrm>
        </p:grpSpPr>
        <p:pic>
          <p:nvPicPr>
            <p:cNvPr id="420" name="Petersen_Paul-oK.jpg" descr="Petersen_Paul-oK.jpg"/>
            <p:cNvPicPr>
              <a:picLocks noChangeAspect="1"/>
            </p:cNvPicPr>
            <p:nvPr/>
          </p:nvPicPr>
          <p:blipFill>
            <a:blip r:embed="rId3">
              <a:extLst/>
            </a:blip>
            <a:srcRect l="27909" t="6192" r="22092" b="60469"/>
            <a:stretch>
              <a:fillRect/>
            </a:stretch>
          </p:blipFill>
          <p:spPr>
            <a:xfrm rot="21540000">
              <a:off x="83208" y="-1"/>
              <a:ext cx="1052957" cy="1053132"/>
            </a:xfrm>
            <a:custGeom>
              <a:avLst/>
              <a:gdLst/>
              <a:ahLst/>
              <a:cxnLst>
                <a:cxn ang="0">
                  <a:pos x="wd2" y="hd2"/>
                </a:cxn>
                <a:cxn ang="5400000">
                  <a:pos x="wd2" y="hd2"/>
                </a:cxn>
                <a:cxn ang="10800000">
                  <a:pos x="wd2" y="hd2"/>
                </a:cxn>
                <a:cxn ang="16200000">
                  <a:pos x="wd2" y="hd2"/>
                </a:cxn>
              </a:cxnLst>
              <a:rect l="0" t="0" r="r" b="b"/>
              <a:pathLst>
                <a:path w="19583" h="20500" fill="norm" stroke="1" extrusionOk="0">
                  <a:moveTo>
                    <a:pt x="9963" y="2"/>
                  </a:moveTo>
                  <a:cubicBezTo>
                    <a:pt x="7457" y="-44"/>
                    <a:pt x="4935" y="914"/>
                    <a:pt x="2990" y="2880"/>
                  </a:cubicBezTo>
                  <a:cubicBezTo>
                    <a:pt x="-900" y="6812"/>
                    <a:pt x="-1008" y="13299"/>
                    <a:pt x="2749" y="17371"/>
                  </a:cubicBezTo>
                  <a:cubicBezTo>
                    <a:pt x="6505" y="21443"/>
                    <a:pt x="12703" y="21556"/>
                    <a:pt x="16594" y="17624"/>
                  </a:cubicBezTo>
                  <a:cubicBezTo>
                    <a:pt x="20484" y="13692"/>
                    <a:pt x="20592" y="7205"/>
                    <a:pt x="16835" y="3133"/>
                  </a:cubicBezTo>
                  <a:cubicBezTo>
                    <a:pt x="14957" y="1097"/>
                    <a:pt x="12469" y="48"/>
                    <a:pt x="9963" y="2"/>
                  </a:cubicBezTo>
                  <a:close/>
                </a:path>
              </a:pathLst>
            </a:custGeom>
            <a:ln w="12700" cap="flat">
              <a:noFill/>
              <a:miter lim="400000"/>
            </a:ln>
            <a:effectLst>
              <a:outerShdw sx="100000" sy="100000" kx="0" ky="0" algn="b" rotWithShape="0" blurRad="76200" dist="25400" dir="3058737">
                <a:srgbClr val="000000">
                  <a:alpha val="75000"/>
                </a:srgbClr>
              </a:outerShdw>
            </a:effectLst>
          </p:spPr>
        </p:pic>
        <p:sp>
          <p:nvSpPr>
            <p:cNvPr id="421" name="Caption"/>
            <p:cNvSpPr/>
            <p:nvPr/>
          </p:nvSpPr>
          <p:spPr>
            <a:xfrm>
              <a:off x="0" y="1154730"/>
              <a:ext cx="1219200" cy="317501"/>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t">
              <a:noAutofit/>
            </a:bodyPr>
            <a:lstStyle/>
            <a:p>
              <a:pPr algn="ctr">
                <a:lnSpc>
                  <a:spcPct val="100000"/>
                </a:lnSpc>
                <a:spcBef>
                  <a:spcPts val="0"/>
                </a:spcBef>
                <a:defRPr sz="800">
                  <a:solidFill>
                    <a:srgbClr val="005A71"/>
                  </a:solidFill>
                  <a:latin typeface="Roboto Condensed Bold"/>
                  <a:ea typeface="Roboto Condensed Bold"/>
                  <a:cs typeface="Roboto Condensed Bold"/>
                  <a:sym typeface="Roboto Condensed Bold"/>
                </a:defRPr>
              </a:pPr>
              <a:r>
                <a:t>Paul Petersen</a:t>
              </a:r>
            </a:p>
            <a:p>
              <a:pPr algn="ctr" defTabSz="171450">
                <a:lnSpc>
                  <a:spcPct val="100000"/>
                </a:lnSpc>
                <a:spcBef>
                  <a:spcPts val="0"/>
                </a:spcBef>
                <a:defRPr sz="500">
                  <a:latin typeface="Roboto Light"/>
                  <a:ea typeface="Roboto Light"/>
                  <a:cs typeface="Roboto Light"/>
                  <a:sym typeface="Roboto Light"/>
                </a:defRPr>
              </a:pPr>
              <a:r>
                <a:t>+43 664 255 31 96</a:t>
              </a:r>
            </a:p>
            <a:p>
              <a:pPr algn="ctr" defTabSz="171450">
                <a:lnSpc>
                  <a:spcPct val="100000"/>
                </a:lnSpc>
                <a:spcBef>
                  <a:spcPts val="0"/>
                </a:spcBef>
                <a:defRPr sz="500">
                  <a:latin typeface="Roboto Light"/>
                  <a:ea typeface="Roboto Light"/>
                  <a:cs typeface="Roboto Light"/>
                  <a:sym typeface="Roboto Light"/>
                </a:defRPr>
              </a:pPr>
              <a:r>
                <a:t>p.petersen@aumentovalue.com</a:t>
              </a:r>
            </a:p>
          </p:txBody>
        </p:sp>
      </p:grpSp>
      <p:sp>
        <p:nvSpPr>
          <p:cNvPr id="423" name="Text"/>
          <p:cNvSpPr txBox="1"/>
          <p:nvPr/>
        </p:nvSpPr>
        <p:spPr>
          <a:xfrm>
            <a:off x="4944431" y="4324763"/>
            <a:ext cx="166015" cy="428040"/>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defTabSz="308074">
              <a:defRPr sz="2400">
                <a:solidFill>
                  <a:srgbClr val="1B4A60"/>
                </a:solidFill>
                <a:latin typeface="Helvetica Neue Medium"/>
                <a:ea typeface="Helvetica Neue Medium"/>
                <a:cs typeface="Helvetica Neue Medium"/>
                <a:sym typeface="Helvetica Neue Medium"/>
                <a:hlinkClick r:id="rId4" invalidUrl="" action="" tgtFrame="" tooltip="" history="1" highlightClick="0" endSnd="0"/>
              </a:defRPr>
            </a:lvl1pPr>
          </a:lstStyle>
          <a:p>
            <a:pPr>
              <a:defRPr>
                <a:solidFill>
                  <a:srgbClr val="005A71"/>
                </a:solidFill>
                <a:latin typeface="DM Serif Display Regular"/>
                <a:ea typeface="DM Serif Display Regular"/>
                <a:cs typeface="DM Serif Display Regular"/>
                <a:sym typeface="DM Serif Display Regular"/>
              </a:defRPr>
            </a:pPr>
            <a:r>
              <a:rPr>
                <a:solidFill>
                  <a:srgbClr val="1B4A60"/>
                </a:solidFill>
                <a:latin typeface="Helvetica Neue Medium"/>
                <a:ea typeface="Helvetica Neue Medium"/>
                <a:cs typeface="Helvetica Neue Medium"/>
                <a:sym typeface="Helvetica Neue Medium"/>
                <a:hlinkClick r:id="rId4" invalidUrl="" action="" tgtFrame="" tooltip="" history="1" highlightClick="0" endSnd="0"/>
              </a:rPr>
              <a:t> </a:t>
            </a:r>
          </a:p>
        </p:txBody>
      </p:sp>
      <p:sp>
        <p:nvSpPr>
          <p:cNvPr id="424"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5" name="AV_academy_RGB.png" descr="AV_academy_RGB.png"/>
          <p:cNvPicPr>
            <a:picLocks noChangeAspect="1"/>
          </p:cNvPicPr>
          <p:nvPr/>
        </p:nvPicPr>
        <p:blipFill>
          <a:blip r:embed="rId5">
            <a:extLst/>
          </a:blip>
          <a:srcRect l="0" t="0" r="0" b="0"/>
          <a:stretch>
            <a:fillRect/>
          </a:stretch>
        </p:blipFill>
        <p:spPr>
          <a:xfrm>
            <a:off x="4160654" y="1882841"/>
            <a:ext cx="4489069" cy="1012789"/>
          </a:xfrm>
          <a:prstGeom prst="rect">
            <a:avLst/>
          </a:prstGeom>
          <a:ln w="12700">
            <a:miter lim="400000"/>
          </a:ln>
        </p:spPr>
      </p:pic>
      <p:sp>
        <p:nvSpPr>
          <p:cNvPr id="426" name="https://academy.aumento-value.com…"/>
          <p:cNvSpPr txBox="1"/>
          <p:nvPr/>
        </p:nvSpPr>
        <p:spPr>
          <a:xfrm>
            <a:off x="4749920" y="2861911"/>
            <a:ext cx="2517548" cy="67624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u="sng">
                <a:solidFill>
                  <a:schemeClr val="accent5"/>
                </a:solidFill>
                <a:uFill>
                  <a:solidFill>
                    <a:schemeClr val="accent5"/>
                  </a:solidFill>
                </a:uFill>
                <a:hlinkClick r:id="rId6" invalidUrl="" action="" tgtFrame="" tooltip="" history="1" highlightClick="0" endSnd="0"/>
              </a:rPr>
              <a:t>https://academy.aumento-value.com</a:t>
            </a:r>
          </a:p>
          <a:p>
            <a:pPr/>
            <a:r>
              <a:t>Passwort: aumento-geheim</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Google Shape;280;p22"/>
          <p:cNvSpPr/>
          <p:nvPr/>
        </p:nvSpPr>
        <p:spPr>
          <a:xfrm>
            <a:off x="5450" y="5450"/>
            <a:ext cx="9144001" cy="5143501"/>
          </a:xfrm>
          <a:prstGeom prst="rect">
            <a:avLst/>
          </a:prstGeom>
          <a:solidFill>
            <a:srgbClr val="F2AE9A"/>
          </a:solidFill>
          <a:ln w="12700">
            <a:miter lim="400000"/>
          </a:ln>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pic>
        <p:nvPicPr>
          <p:cNvPr id="429" name="aumento-value-logo-gross.png" descr="aumento-value-logo-gross.png"/>
          <p:cNvPicPr>
            <a:picLocks noChangeAspect="1"/>
          </p:cNvPicPr>
          <p:nvPr/>
        </p:nvPicPr>
        <p:blipFill>
          <a:blip r:embed="rId2">
            <a:extLst/>
          </a:blip>
          <a:srcRect l="0" t="11752" r="0" b="11752"/>
          <a:stretch>
            <a:fillRect/>
          </a:stretch>
        </p:blipFill>
        <p:spPr>
          <a:xfrm>
            <a:off x="1698175" y="1674376"/>
            <a:ext cx="2588125" cy="834776"/>
          </a:xfrm>
          <a:prstGeom prst="rect">
            <a:avLst/>
          </a:prstGeom>
          <a:ln w="12700">
            <a:miter lim="400000"/>
          </a:ln>
        </p:spPr>
      </p:pic>
      <p:pic>
        <p:nvPicPr>
          <p:cNvPr id="430" name="Google Shape;282;p22" descr="Google Shape;282;p22"/>
          <p:cNvPicPr>
            <a:picLocks noChangeAspect="1"/>
          </p:cNvPicPr>
          <p:nvPr/>
        </p:nvPicPr>
        <p:blipFill>
          <a:blip r:embed="rId3">
            <a:extLst/>
          </a:blip>
          <a:stretch>
            <a:fillRect/>
          </a:stretch>
        </p:blipFill>
        <p:spPr>
          <a:xfrm>
            <a:off x="5450" y="2792099"/>
            <a:ext cx="4207324" cy="2356851"/>
          </a:xfrm>
          <a:prstGeom prst="rect">
            <a:avLst/>
          </a:prstGeom>
          <a:ln w="12700">
            <a:miter lim="400000"/>
          </a:ln>
        </p:spPr>
      </p:pic>
      <p:sp>
        <p:nvSpPr>
          <p:cNvPr id="431" name="Google Shape;283;p22"/>
          <p:cNvSpPr/>
          <p:nvPr/>
        </p:nvSpPr>
        <p:spPr>
          <a:xfrm>
            <a:off x="4527575" y="1502250"/>
            <a:ext cx="1" cy="1540201"/>
          </a:xfrm>
          <a:prstGeom prst="line">
            <a:avLst/>
          </a:prstGeom>
          <a:ln>
            <a:solidFill>
              <a:srgbClr val="16394D"/>
            </a:solidFill>
          </a:ln>
        </p:spPr>
        <p:txBody>
          <a:bodyPr lIns="45719" rIns="45719"/>
          <a:lstStyle/>
          <a:p>
            <a:pPr defTabSz="914400">
              <a:lnSpc>
                <a:spcPct val="100000"/>
              </a:lnSpc>
              <a:spcBef>
                <a:spcPts val="0"/>
              </a:spcBef>
              <a:defRPr sz="1400">
                <a:solidFill>
                  <a:srgbClr val="000000"/>
                </a:solidFill>
                <a:latin typeface="+mj-lt"/>
                <a:ea typeface="+mj-ea"/>
                <a:cs typeface="+mj-cs"/>
                <a:sym typeface="Arial"/>
              </a:defRPr>
            </a:pPr>
          </a:p>
        </p:txBody>
      </p:sp>
      <p:sp>
        <p:nvSpPr>
          <p:cNvPr id="432" name="Google Shape;284;p22"/>
          <p:cNvSpPr txBox="1"/>
          <p:nvPr/>
        </p:nvSpPr>
        <p:spPr>
          <a:xfrm>
            <a:off x="4768850" y="1502249"/>
            <a:ext cx="3000001" cy="266189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solidFill>
                  <a:srgbClr val="16394D"/>
                </a:solidFill>
                <a:latin typeface="IBM Plex Serif Medium"/>
                <a:ea typeface="IBM Plex Serif Medium"/>
                <a:cs typeface="IBM Plex Serif Medium"/>
                <a:sym typeface="IBM Plex Serif Medium"/>
              </a:defRPr>
            </a:pPr>
            <a:r>
              <a:t>miso consulting gmbh</a:t>
            </a:r>
          </a:p>
          <a:p>
            <a:pPr>
              <a:defRPr sz="1100">
                <a:solidFill>
                  <a:srgbClr val="16394D"/>
                </a:solidFill>
                <a:latin typeface="IBM Plex Serif Light"/>
                <a:ea typeface="IBM Plex Serif Light"/>
                <a:cs typeface="IBM Plex Serif Light"/>
                <a:sym typeface="IBM Plex Serif Light"/>
              </a:defRPr>
            </a:pPr>
            <a:r>
              <a:t>Schorner Straße 1a</a:t>
            </a:r>
          </a:p>
          <a:p>
            <a:pPr>
              <a:defRPr sz="1100">
                <a:solidFill>
                  <a:srgbClr val="16394D"/>
                </a:solidFill>
                <a:latin typeface="IBM Plex Serif Light"/>
                <a:ea typeface="IBM Plex Serif Light"/>
                <a:cs typeface="IBM Plex Serif Light"/>
                <a:sym typeface="IBM Plex Serif Light"/>
              </a:defRPr>
            </a:pPr>
            <a:r>
              <a:t>82065 Baierbrunn</a:t>
            </a:r>
          </a:p>
          <a:p>
            <a:pPr>
              <a:defRPr sz="1100">
                <a:solidFill>
                  <a:srgbClr val="16394D"/>
                </a:solidFill>
                <a:latin typeface="IBM Plex Serif Light"/>
                <a:ea typeface="IBM Plex Serif Light"/>
                <a:cs typeface="IBM Plex Serif Light"/>
                <a:sym typeface="IBM Plex Serif Light"/>
              </a:defRPr>
            </a:pPr>
          </a:p>
          <a:p>
            <a:pPr>
              <a:defRPr sz="1100">
                <a:solidFill>
                  <a:srgbClr val="16394D"/>
                </a:solidFill>
                <a:latin typeface="IBM Plex Serif Light"/>
                <a:ea typeface="IBM Plex Serif Light"/>
                <a:cs typeface="IBM Plex Serif Light"/>
                <a:sym typeface="IBM Plex Serif Light"/>
              </a:defRPr>
            </a:pPr>
            <a:r>
              <a:t>Telefon: +49 89 215 27 78–0</a:t>
            </a:r>
          </a:p>
          <a:p>
            <a:pPr>
              <a:defRPr sz="1100">
                <a:solidFill>
                  <a:srgbClr val="16394D"/>
                </a:solidFill>
                <a:latin typeface="IBM Plex Serif Light"/>
                <a:ea typeface="IBM Plex Serif Light"/>
                <a:cs typeface="IBM Plex Serif Light"/>
                <a:sym typeface="IBM Plex Serif Light"/>
              </a:defRPr>
            </a:pPr>
            <a:r>
              <a:t>E-Mail: hallo@aumentovalue.com</a:t>
            </a:r>
          </a:p>
          <a:p>
            <a:pPr>
              <a:defRPr sz="1100">
                <a:solidFill>
                  <a:srgbClr val="16394D"/>
                </a:solidFill>
                <a:latin typeface="IBM Plex Serif Light"/>
                <a:ea typeface="IBM Plex Serif Light"/>
                <a:cs typeface="IBM Plex Serif Light"/>
                <a:sym typeface="IBM Plex Serif Light"/>
              </a:defRPr>
            </a:pPr>
            <a:r>
              <a:t>aumentovalue.com</a:t>
            </a:r>
          </a:p>
        </p:txBody>
      </p:sp>
      <p:sp>
        <p:nvSpPr>
          <p:cNvPr id="433" name="Bildnachweise: Archiv, pixabay, wikimedia"/>
          <p:cNvSpPr txBox="1"/>
          <p:nvPr/>
        </p:nvSpPr>
        <p:spPr>
          <a:xfrm>
            <a:off x="150691" y="4840653"/>
            <a:ext cx="1918412" cy="2154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a:lvl1pPr>
          </a:lstStyle>
          <a:p>
            <a:pPr/>
            <a:r>
              <a:t>Bildnachweise: Archiv, pixabay, wikimedia</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Was verstehen wir unter „Werten“?…"/>
          <p:cNvSpPr txBox="1"/>
          <p:nvPr>
            <p:ph type="title"/>
          </p:nvPr>
        </p:nvSpPr>
        <p:spPr>
          <a:xfrm>
            <a:off x="3729599" y="646717"/>
            <a:ext cx="5210912" cy="3971833"/>
          </a:xfrm>
          <a:prstGeom prst="rect">
            <a:avLst/>
          </a:prstGeom>
        </p:spPr>
        <p:txBody>
          <a:bodyPr>
            <a:noAutofit/>
          </a:bodyPr>
          <a:lstStyle/>
          <a:p>
            <a:pPr>
              <a:lnSpc>
                <a:spcPct val="100000"/>
              </a:lnSpc>
              <a:defRPr sz="1400">
                <a:solidFill>
                  <a:srgbClr val="1B4A60"/>
                </a:solidFill>
                <a:latin typeface="IBM Plex Serif Medium"/>
                <a:ea typeface="IBM Plex Serif Medium"/>
                <a:cs typeface="IBM Plex Serif Medium"/>
                <a:sym typeface="IBM Plex Serif Medium"/>
              </a:defRPr>
            </a:pPr>
            <a:r>
              <a:t>Was verstehen wir unter „Werten“?</a:t>
            </a:r>
          </a:p>
          <a:p>
            <a:pPr/>
            <a:r>
              <a:t>Von zentraler Bedeutung sind die </a:t>
            </a:r>
            <a:r>
              <a:rPr>
                <a:solidFill>
                  <a:srgbClr val="1B4A60"/>
                </a:solidFill>
                <a:latin typeface="Helvetica Neue Medium"/>
                <a:ea typeface="Helvetica Neue Medium"/>
                <a:cs typeface="Helvetica Neue Medium"/>
                <a:sym typeface="Helvetica Neue Medium"/>
              </a:rPr>
              <a:t>Werte</a:t>
            </a:r>
            <a:r>
              <a:t>, die Teil der </a:t>
            </a:r>
            <a:r>
              <a:rPr>
                <a:solidFill>
                  <a:srgbClr val="1B4A60"/>
                </a:solidFill>
                <a:latin typeface="Helvetica Neue Medium"/>
                <a:ea typeface="Helvetica Neue Medium"/>
                <a:cs typeface="Helvetica Neue Medium"/>
                <a:sym typeface="Helvetica Neue Medium"/>
              </a:rPr>
              <a:t>Unternehmenskultur</a:t>
            </a:r>
            <a:r>
              <a:t> eines Unternehmens sind. </a:t>
            </a:r>
          </a:p>
          <a:p>
            <a:pPr/>
            <a:r>
              <a:t>Diese Unternehmenskultur </a:t>
            </a:r>
          </a:p>
          <a:p>
            <a:pPr marL="450000" indent="-269999" algn="just">
              <a:spcBef>
                <a:spcPts val="0"/>
              </a:spcBef>
              <a:buSzPct val="68000"/>
            </a:pPr>
            <a:r>
              <a:t>wird durch die Summe der </a:t>
            </a:r>
            <a:r>
              <a:rPr>
                <a:solidFill>
                  <a:srgbClr val="1B4A60"/>
                </a:solidFill>
                <a:latin typeface="Helvetica Neue Medium"/>
                <a:ea typeface="Helvetica Neue Medium"/>
                <a:cs typeface="Helvetica Neue Medium"/>
                <a:sym typeface="Helvetica Neue Medium"/>
              </a:rPr>
              <a:t>Verhaltensweisen</a:t>
            </a:r>
            <a:r>
              <a:t> und </a:t>
            </a:r>
            <a:r>
              <a:rPr>
                <a:solidFill>
                  <a:srgbClr val="1B4A60"/>
                </a:solidFill>
                <a:latin typeface="Helvetica Neue Medium"/>
                <a:ea typeface="Helvetica Neue Medium"/>
                <a:cs typeface="Helvetica Neue Medium"/>
                <a:sym typeface="Helvetica Neue Medium"/>
              </a:rPr>
              <a:t>Einstellungen</a:t>
            </a:r>
            <a:r>
              <a:t> abgebildet; </a:t>
            </a:r>
          </a:p>
          <a:p>
            <a:pPr marL="450000" indent="-269999" algn="just">
              <a:spcBef>
                <a:spcPts val="0"/>
              </a:spcBef>
              <a:buSzPct val="68000"/>
            </a:pPr>
            <a:r>
              <a:t>spiegelt wider, wie die </a:t>
            </a:r>
            <a:r>
              <a:rPr>
                <a:solidFill>
                  <a:srgbClr val="1B4A60"/>
                </a:solidFill>
                <a:latin typeface="Helvetica Neue Medium"/>
                <a:ea typeface="Helvetica Neue Medium"/>
                <a:cs typeface="Helvetica Neue Medium"/>
                <a:sym typeface="Helvetica Neue Medium"/>
              </a:rPr>
              <a:t>Zusammenarbeit</a:t>
            </a:r>
            <a:r>
              <a:t> zwischen Mitarbeitern, Lieferanten und Kunden </a:t>
            </a:r>
            <a:r>
              <a:rPr>
                <a:solidFill>
                  <a:srgbClr val="1B4A60"/>
                </a:solidFill>
                <a:latin typeface="Helvetica Neue Medium"/>
                <a:ea typeface="Helvetica Neue Medium"/>
                <a:cs typeface="Helvetica Neue Medium"/>
                <a:sym typeface="Helvetica Neue Medium"/>
              </a:rPr>
              <a:t>gestaltet</a:t>
            </a:r>
            <a:r>
              <a:t> und vor allem </a:t>
            </a:r>
            <a:r>
              <a:rPr>
                <a:solidFill>
                  <a:srgbClr val="1B4A60"/>
                </a:solidFill>
                <a:latin typeface="Helvetica Neue Medium"/>
                <a:ea typeface="Helvetica Neue Medium"/>
                <a:cs typeface="Helvetica Neue Medium"/>
                <a:sym typeface="Helvetica Neue Medium"/>
              </a:rPr>
              <a:t>gelebt</a:t>
            </a:r>
            <a:r>
              <a:t> wird. </a:t>
            </a:r>
          </a:p>
          <a:p>
            <a:pPr/>
            <a:r>
              <a:t>Die Werte und die Unternehmenskultur sind die </a:t>
            </a:r>
            <a:r>
              <a:rPr>
                <a:solidFill>
                  <a:srgbClr val="1B4A60"/>
                </a:solidFill>
                <a:latin typeface="Helvetica Neue Medium"/>
                <a:ea typeface="Helvetica Neue Medium"/>
                <a:cs typeface="Helvetica Neue Medium"/>
                <a:sym typeface="Helvetica Neue Medium"/>
              </a:rPr>
              <a:t>„mentale Software“</a:t>
            </a:r>
            <a:r>
              <a:t> eines Unternehmens, die ein </a:t>
            </a:r>
            <a:r>
              <a:rPr>
                <a:solidFill>
                  <a:srgbClr val="1B4A60"/>
                </a:solidFill>
                <a:latin typeface="Helvetica Neue Medium"/>
                <a:ea typeface="Helvetica Neue Medium"/>
                <a:cs typeface="Helvetica Neue Medium"/>
                <a:sym typeface="Helvetica Neue Medium"/>
              </a:rPr>
              <a:t>Gesamtbild des Unternehmens</a:t>
            </a:r>
            <a:r>
              <a:t> (eben das Image) erzeugen, das auf den Markt ausstrahlt und damit einen </a:t>
            </a:r>
            <a:r>
              <a:rPr>
                <a:solidFill>
                  <a:srgbClr val="1B4A60"/>
                </a:solidFill>
                <a:latin typeface="Helvetica Neue Medium"/>
                <a:ea typeface="Helvetica Neue Medium"/>
                <a:cs typeface="Helvetica Neue Medium"/>
                <a:sym typeface="Helvetica Neue Medium"/>
              </a:rPr>
              <a:t>erheblichen Einfluss</a:t>
            </a:r>
            <a:r>
              <a:t> auf den unternehmerischen </a:t>
            </a:r>
            <a:r>
              <a:rPr>
                <a:solidFill>
                  <a:srgbClr val="1B4A60"/>
                </a:solidFill>
                <a:latin typeface="Helvetica Neue Medium"/>
                <a:ea typeface="Helvetica Neue Medium"/>
                <a:cs typeface="Helvetica Neue Medium"/>
                <a:sym typeface="Helvetica Neue Medium"/>
              </a:rPr>
              <a:t>Erfolg</a:t>
            </a:r>
            <a:r>
              <a:t> hat.</a:t>
            </a:r>
            <a:r>
              <a:rPr baseline="31999"/>
              <a:t>1</a:t>
            </a:r>
            <a:r>
              <a:t>  </a:t>
            </a:r>
          </a:p>
        </p:txBody>
      </p:sp>
      <p:sp>
        <p:nvSpPr>
          <p:cNvPr id="302" name="aumento value® check"/>
          <p:cNvSpPr txBox="1"/>
          <p:nvPr>
            <p:ph type="body" sz="quarter" idx="1"/>
          </p:nvPr>
        </p:nvSpPr>
        <p:spPr>
          <a:prstGeom prst="rect">
            <a:avLst/>
          </a:prstGeom>
        </p:spPr>
        <p:txBody>
          <a:bodyPr/>
          <a:lstStyle/>
          <a:p>
            <a:pPr/>
            <a:r>
              <a:t>aumento value® </a:t>
            </a:r>
            <a:r>
              <a:rPr b="0">
                <a:latin typeface="Mulish-Medium"/>
                <a:ea typeface="Mulish-Medium"/>
                <a:cs typeface="Mulish-Medium"/>
                <a:sym typeface="Mulish-Medium"/>
              </a:rPr>
              <a:t>check</a:t>
            </a:r>
          </a:p>
        </p:txBody>
      </p:sp>
      <p:sp>
        <p:nvSpPr>
          <p:cNvPr id="303"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4" name="1 Vgl. Grass, P. (2017): Werte und Kultur als Faktoren für den Unternehmenserfolg. In: ifaa | Betriebspraxis &amp; Arbeitsforschung 230 | 2017, S. 54."/>
          <p:cNvSpPr txBox="1"/>
          <p:nvPr/>
        </p:nvSpPr>
        <p:spPr>
          <a:xfrm>
            <a:off x="3782055" y="4600507"/>
            <a:ext cx="4897891" cy="1781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600"/>
            </a:pPr>
            <a:r>
              <a:rPr baseline="31999"/>
              <a:t>1</a:t>
            </a:r>
            <a:r>
              <a:t> Vgl. Grass, P. (2017): Werte und Kultur als Faktoren für den Unternehmenserfolg. In: ifaa | Betriebspraxis &amp; Arbeitsforschung 230 | 2017, S. 54.</a:t>
            </a:r>
          </a:p>
        </p:txBody>
      </p:sp>
      <p:sp>
        <p:nvSpPr>
          <p:cNvPr id="305" name="Waage"/>
          <p:cNvSpPr/>
          <p:nvPr/>
        </p:nvSpPr>
        <p:spPr>
          <a:xfrm>
            <a:off x="370034" y="1354038"/>
            <a:ext cx="2369176" cy="2070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226" y="0"/>
                  <a:pt x="9760" y="531"/>
                  <a:pt x="9761" y="1187"/>
                </a:cubicBezTo>
                <a:cubicBezTo>
                  <a:pt x="9761" y="1611"/>
                  <a:pt x="9955" y="1983"/>
                  <a:pt x="10247" y="2193"/>
                </a:cubicBezTo>
                <a:lnTo>
                  <a:pt x="10247" y="2956"/>
                </a:lnTo>
                <a:cubicBezTo>
                  <a:pt x="9939" y="3110"/>
                  <a:pt x="9689" y="3387"/>
                  <a:pt x="9546" y="3734"/>
                </a:cubicBezTo>
                <a:lnTo>
                  <a:pt x="2528" y="3734"/>
                </a:lnTo>
                <a:lnTo>
                  <a:pt x="2528" y="4844"/>
                </a:lnTo>
                <a:lnTo>
                  <a:pt x="3409" y="4844"/>
                </a:lnTo>
                <a:lnTo>
                  <a:pt x="845" y="13979"/>
                </a:lnTo>
                <a:lnTo>
                  <a:pt x="0" y="13979"/>
                </a:lnTo>
                <a:cubicBezTo>
                  <a:pt x="713" y="15444"/>
                  <a:pt x="2079" y="16435"/>
                  <a:pt x="3648" y="16435"/>
                </a:cubicBezTo>
                <a:cubicBezTo>
                  <a:pt x="5218" y="16435"/>
                  <a:pt x="6585" y="15444"/>
                  <a:pt x="7298" y="13979"/>
                </a:cubicBezTo>
                <a:lnTo>
                  <a:pt x="6453" y="13979"/>
                </a:lnTo>
                <a:lnTo>
                  <a:pt x="3888" y="4844"/>
                </a:lnTo>
                <a:lnTo>
                  <a:pt x="9469" y="4844"/>
                </a:lnTo>
                <a:cubicBezTo>
                  <a:pt x="9583" y="5301"/>
                  <a:pt x="9872" y="5673"/>
                  <a:pt x="10247" y="5860"/>
                </a:cubicBezTo>
                <a:lnTo>
                  <a:pt x="10247" y="10137"/>
                </a:lnTo>
                <a:lnTo>
                  <a:pt x="9447" y="13379"/>
                </a:lnTo>
                <a:lnTo>
                  <a:pt x="9447" y="19963"/>
                </a:lnTo>
                <a:lnTo>
                  <a:pt x="6460" y="19963"/>
                </a:lnTo>
                <a:cubicBezTo>
                  <a:pt x="6276" y="19963"/>
                  <a:pt x="6111" y="20093"/>
                  <a:pt x="6046" y="20289"/>
                </a:cubicBezTo>
                <a:lnTo>
                  <a:pt x="5613" y="21600"/>
                </a:lnTo>
                <a:lnTo>
                  <a:pt x="15987" y="21600"/>
                </a:lnTo>
                <a:lnTo>
                  <a:pt x="15552" y="20289"/>
                </a:lnTo>
                <a:cubicBezTo>
                  <a:pt x="15487" y="20093"/>
                  <a:pt x="15322" y="19963"/>
                  <a:pt x="15139" y="19963"/>
                </a:cubicBezTo>
                <a:lnTo>
                  <a:pt x="12153" y="19963"/>
                </a:lnTo>
                <a:lnTo>
                  <a:pt x="12153" y="13379"/>
                </a:lnTo>
                <a:lnTo>
                  <a:pt x="11353" y="10139"/>
                </a:lnTo>
                <a:lnTo>
                  <a:pt x="11353" y="5860"/>
                </a:lnTo>
                <a:cubicBezTo>
                  <a:pt x="11728" y="5673"/>
                  <a:pt x="12016" y="5302"/>
                  <a:pt x="12130" y="4846"/>
                </a:cubicBezTo>
                <a:lnTo>
                  <a:pt x="17710" y="4846"/>
                </a:lnTo>
                <a:lnTo>
                  <a:pt x="15147" y="13979"/>
                </a:lnTo>
                <a:lnTo>
                  <a:pt x="14302" y="13979"/>
                </a:lnTo>
                <a:cubicBezTo>
                  <a:pt x="15015" y="15444"/>
                  <a:pt x="16380" y="16435"/>
                  <a:pt x="17950" y="16435"/>
                </a:cubicBezTo>
                <a:cubicBezTo>
                  <a:pt x="19519" y="16435"/>
                  <a:pt x="20887" y="15444"/>
                  <a:pt x="21600" y="13979"/>
                </a:cubicBezTo>
                <a:lnTo>
                  <a:pt x="20753" y="13979"/>
                </a:lnTo>
                <a:lnTo>
                  <a:pt x="18190" y="4844"/>
                </a:lnTo>
                <a:lnTo>
                  <a:pt x="19072" y="4844"/>
                </a:lnTo>
                <a:lnTo>
                  <a:pt x="19072" y="3734"/>
                </a:lnTo>
                <a:lnTo>
                  <a:pt x="12052" y="3734"/>
                </a:lnTo>
                <a:cubicBezTo>
                  <a:pt x="11909" y="3388"/>
                  <a:pt x="11661" y="3110"/>
                  <a:pt x="11353" y="2956"/>
                </a:cubicBezTo>
                <a:lnTo>
                  <a:pt x="11353" y="2193"/>
                </a:lnTo>
                <a:cubicBezTo>
                  <a:pt x="11645" y="1983"/>
                  <a:pt x="11838" y="1611"/>
                  <a:pt x="11838" y="1187"/>
                </a:cubicBezTo>
                <a:cubicBezTo>
                  <a:pt x="11838" y="531"/>
                  <a:pt x="11374" y="0"/>
                  <a:pt x="10800" y="0"/>
                </a:cubicBezTo>
                <a:close/>
                <a:moveTo>
                  <a:pt x="3486" y="5791"/>
                </a:moveTo>
                <a:lnTo>
                  <a:pt x="3486" y="13979"/>
                </a:lnTo>
                <a:lnTo>
                  <a:pt x="1188" y="13979"/>
                </a:lnTo>
                <a:lnTo>
                  <a:pt x="3486" y="5791"/>
                </a:lnTo>
                <a:close/>
                <a:moveTo>
                  <a:pt x="3812" y="5791"/>
                </a:moveTo>
                <a:lnTo>
                  <a:pt x="6110" y="13979"/>
                </a:lnTo>
                <a:lnTo>
                  <a:pt x="3812" y="13979"/>
                </a:lnTo>
                <a:lnTo>
                  <a:pt x="3812" y="5791"/>
                </a:lnTo>
                <a:close/>
                <a:moveTo>
                  <a:pt x="17788" y="5791"/>
                </a:moveTo>
                <a:lnTo>
                  <a:pt x="17788" y="13979"/>
                </a:lnTo>
                <a:lnTo>
                  <a:pt x="15490" y="13979"/>
                </a:lnTo>
                <a:lnTo>
                  <a:pt x="17788" y="5791"/>
                </a:lnTo>
                <a:close/>
                <a:moveTo>
                  <a:pt x="18114" y="5791"/>
                </a:moveTo>
                <a:lnTo>
                  <a:pt x="20412" y="13979"/>
                </a:lnTo>
                <a:lnTo>
                  <a:pt x="18114" y="13979"/>
                </a:lnTo>
                <a:lnTo>
                  <a:pt x="18114" y="5791"/>
                </a:lnTo>
                <a:close/>
              </a:path>
            </a:pathLst>
          </a:custGeom>
          <a:solidFill>
            <a:srgbClr val="1B4A60"/>
          </a:solidFill>
          <a:ln w="6350">
            <a:solidFill>
              <a:srgbClr val="FFFFFF"/>
            </a:solidFill>
          </a:ln>
          <a:effectLst>
            <a:outerShdw sx="100000" sy="100000" kx="0" ky="0" algn="b" rotWithShape="0" blurRad="38100" dist="23000" dir="5400000">
              <a:srgbClr val="000000">
                <a:alpha val="35000"/>
              </a:srgbClr>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0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0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0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0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1"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Was verstehen wir unter „Werten“?…"/>
          <p:cNvSpPr txBox="1"/>
          <p:nvPr>
            <p:ph type="title"/>
          </p:nvPr>
        </p:nvSpPr>
        <p:spPr>
          <a:xfrm>
            <a:off x="3729599" y="648438"/>
            <a:ext cx="5053602" cy="3905554"/>
          </a:xfrm>
          <a:prstGeom prst="rect">
            <a:avLst/>
          </a:prstGeom>
        </p:spPr>
        <p:txBody>
          <a:bodyPr>
            <a:noAutofit/>
          </a:bodyPr>
          <a:lstStyle/>
          <a:p>
            <a:pPr>
              <a:lnSpc>
                <a:spcPct val="100000"/>
              </a:lnSpc>
              <a:defRPr sz="1400">
                <a:solidFill>
                  <a:srgbClr val="1B4A60"/>
                </a:solidFill>
                <a:latin typeface="IBM Plex Serif Medium"/>
                <a:ea typeface="IBM Plex Serif Medium"/>
                <a:cs typeface="IBM Plex Serif Medium"/>
                <a:sym typeface="IBM Plex Serif Medium"/>
              </a:defRPr>
            </a:pPr>
            <a:r>
              <a:t>Was verstehen wir unter „Werten“?</a:t>
            </a:r>
          </a:p>
          <a:p>
            <a:pPr/>
            <a:r>
              <a:t>Die Werte eines Unternehmen sind Teil seiner </a:t>
            </a:r>
            <a:r>
              <a:rPr>
                <a:solidFill>
                  <a:srgbClr val="1B4A60"/>
                </a:solidFill>
                <a:latin typeface="Helvetica Neue Medium"/>
                <a:ea typeface="Helvetica Neue Medium"/>
                <a:cs typeface="Helvetica Neue Medium"/>
                <a:sym typeface="Helvetica Neue Medium"/>
              </a:rPr>
              <a:t>Unternehmenskultur</a:t>
            </a:r>
            <a:r>
              <a:t>, die neben diesen auch die </a:t>
            </a:r>
            <a:r>
              <a:rPr>
                <a:solidFill>
                  <a:srgbClr val="1B4A60"/>
                </a:solidFill>
                <a:latin typeface="Helvetica Neue Medium"/>
                <a:ea typeface="Helvetica Neue Medium"/>
                <a:cs typeface="Helvetica Neue Medium"/>
                <a:sym typeface="Helvetica Neue Medium"/>
              </a:rPr>
              <a:t>Summe der Verhaltensweisen und Einstellungen</a:t>
            </a:r>
            <a:r>
              <a:t> abbildet. </a:t>
            </a:r>
          </a:p>
          <a:p>
            <a:pPr/>
            <a:r>
              <a:t>Sie spiegelt wider, wie die </a:t>
            </a:r>
            <a:r>
              <a:rPr>
                <a:solidFill>
                  <a:srgbClr val="1B4A60"/>
                </a:solidFill>
                <a:latin typeface="Helvetica Neue Medium"/>
                <a:ea typeface="Helvetica Neue Medium"/>
                <a:cs typeface="Helvetica Neue Medium"/>
                <a:sym typeface="Helvetica Neue Medium"/>
              </a:rPr>
              <a:t>Zusammenarbeit</a:t>
            </a:r>
            <a:r>
              <a:t> zwischen Mitarbeitern, Lieferanten und Kunden gestaltet und </a:t>
            </a:r>
            <a:r>
              <a:rPr>
                <a:solidFill>
                  <a:srgbClr val="1B4A60"/>
                </a:solidFill>
                <a:latin typeface="Helvetica Neue Medium"/>
                <a:ea typeface="Helvetica Neue Medium"/>
                <a:cs typeface="Helvetica Neue Medium"/>
                <a:sym typeface="Helvetica Neue Medium"/>
              </a:rPr>
              <a:t>gelebt</a:t>
            </a:r>
            <a:r>
              <a:t> wird. </a:t>
            </a:r>
          </a:p>
          <a:p>
            <a:pPr/>
            <a:r>
              <a:t>Die Werte und die Unternehmenskultur sind die „</a:t>
            </a:r>
            <a:r>
              <a:rPr>
                <a:solidFill>
                  <a:srgbClr val="1B4A60"/>
                </a:solidFill>
                <a:latin typeface="Helvetica Neue Medium"/>
                <a:ea typeface="Helvetica Neue Medium"/>
                <a:cs typeface="Helvetica Neue Medium"/>
                <a:sym typeface="Helvetica Neue Medium"/>
              </a:rPr>
              <a:t>mentale Software</a:t>
            </a:r>
            <a:r>
              <a:t>“ eines Unternehmens. Sie erzeugen ein </a:t>
            </a:r>
            <a:r>
              <a:rPr>
                <a:solidFill>
                  <a:srgbClr val="1B4A60"/>
                </a:solidFill>
                <a:latin typeface="Helvetica Neue Medium"/>
                <a:ea typeface="Helvetica Neue Medium"/>
                <a:cs typeface="Helvetica Neue Medium"/>
                <a:sym typeface="Helvetica Neue Medium"/>
              </a:rPr>
              <a:t>Gesamtbild</a:t>
            </a:r>
            <a:r>
              <a:t> des Unternehmens, das auf den Markt ausstrahlt und damit einen erheblichen Einfluss auf den unternehmerischen Erfolg hat.</a:t>
            </a:r>
            <a:r>
              <a:rPr baseline="31999"/>
              <a:t>1</a:t>
            </a:r>
          </a:p>
          <a:p>
            <a:pPr/>
            <a:r>
              <a:t>➙ Die gelebte Wertekultur hat </a:t>
            </a:r>
            <a:r>
              <a:rPr>
                <a:solidFill>
                  <a:srgbClr val="1B4A60"/>
                </a:solidFill>
                <a:latin typeface="Helvetica Neue Medium"/>
                <a:ea typeface="Helvetica Neue Medium"/>
                <a:cs typeface="Helvetica Neue Medium"/>
                <a:sym typeface="Helvetica Neue Medium"/>
              </a:rPr>
              <a:t>positiven Einfluss</a:t>
            </a:r>
            <a:r>
              <a:t> auf den </a:t>
            </a:r>
            <a:r>
              <a:rPr>
                <a:solidFill>
                  <a:srgbClr val="1B4A60"/>
                </a:solidFill>
                <a:latin typeface="Helvetica Neue Medium"/>
                <a:ea typeface="Helvetica Neue Medium"/>
                <a:cs typeface="Helvetica Neue Medium"/>
                <a:sym typeface="Helvetica Neue Medium"/>
              </a:rPr>
              <a:t>Unternehmens</a:t>
            </a:r>
            <a:r>
              <a:t>-</a:t>
            </a:r>
            <a:r>
              <a:rPr>
                <a:solidFill>
                  <a:srgbClr val="1B4A60"/>
                </a:solidFill>
                <a:latin typeface="Helvetica Neue Medium"/>
                <a:ea typeface="Helvetica Neue Medium"/>
                <a:cs typeface="Helvetica Neue Medium"/>
                <a:sym typeface="Helvetica Neue Medium"/>
              </a:rPr>
              <a:t>erfolg</a:t>
            </a:r>
            <a:r>
              <a:t>, v.a. weil sie die </a:t>
            </a:r>
            <a:r>
              <a:rPr>
                <a:solidFill>
                  <a:srgbClr val="1B4A60"/>
                </a:solidFill>
                <a:latin typeface="Helvetica Neue Medium"/>
                <a:ea typeface="Helvetica Neue Medium"/>
                <a:cs typeface="Helvetica Neue Medium"/>
                <a:sym typeface="Helvetica Neue Medium"/>
              </a:rPr>
              <a:t>Glaubwürdigkeit</a:t>
            </a:r>
            <a:r>
              <a:t> am Markt (Kreditwürdigkeit) positiv beeinflusst. </a:t>
            </a:r>
          </a:p>
        </p:txBody>
      </p:sp>
      <p:sp>
        <p:nvSpPr>
          <p:cNvPr id="308" name="aumento value® check"/>
          <p:cNvSpPr txBox="1"/>
          <p:nvPr>
            <p:ph type="body" sz="quarter" idx="1"/>
          </p:nvPr>
        </p:nvSpPr>
        <p:spPr>
          <a:prstGeom prst="rect">
            <a:avLst/>
          </a:prstGeom>
        </p:spPr>
        <p:txBody>
          <a:bodyPr/>
          <a:lstStyle/>
          <a:p>
            <a:pPr/>
            <a:r>
              <a:t>aumento value® </a:t>
            </a:r>
            <a:r>
              <a:rPr b="0">
                <a:latin typeface="Mulish-Medium"/>
                <a:ea typeface="Mulish-Medium"/>
                <a:cs typeface="Mulish-Medium"/>
                <a:sym typeface="Mulish-Medium"/>
              </a:rPr>
              <a:t>check</a:t>
            </a:r>
          </a:p>
        </p:txBody>
      </p:sp>
      <p:sp>
        <p:nvSpPr>
          <p:cNvPr id="309"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0" name="1 Vgl. Grass, P. (2017): Werte und Kultur als Faktoren für den Unternehmenserfolg. In: ifaa | Betriebspraxis &amp; Arbeitsforschung 230 | 2017, S. 54"/>
          <p:cNvSpPr txBox="1"/>
          <p:nvPr/>
        </p:nvSpPr>
        <p:spPr>
          <a:xfrm>
            <a:off x="3846865" y="4592905"/>
            <a:ext cx="4790034" cy="1781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600"/>
            </a:pPr>
            <a:r>
              <a:rPr baseline="31999"/>
              <a:t>1</a:t>
            </a:r>
            <a:r>
              <a:t> Vgl. Grass, P. (2017): Werte und Kultur als Faktoren für den Unternehmenserfolg. In: ifaa | Betriebspraxis &amp; Arbeitsforschung 230 | 2017, S. 54</a:t>
            </a:r>
          </a:p>
        </p:txBody>
      </p:sp>
      <p:sp>
        <p:nvSpPr>
          <p:cNvPr id="311" name="Waage"/>
          <p:cNvSpPr/>
          <p:nvPr/>
        </p:nvSpPr>
        <p:spPr>
          <a:xfrm>
            <a:off x="370034" y="1354038"/>
            <a:ext cx="2369176" cy="2070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226" y="0"/>
                  <a:pt x="9760" y="531"/>
                  <a:pt x="9761" y="1187"/>
                </a:cubicBezTo>
                <a:cubicBezTo>
                  <a:pt x="9761" y="1611"/>
                  <a:pt x="9955" y="1983"/>
                  <a:pt x="10247" y="2193"/>
                </a:cubicBezTo>
                <a:lnTo>
                  <a:pt x="10247" y="2956"/>
                </a:lnTo>
                <a:cubicBezTo>
                  <a:pt x="9939" y="3110"/>
                  <a:pt x="9689" y="3387"/>
                  <a:pt x="9546" y="3734"/>
                </a:cubicBezTo>
                <a:lnTo>
                  <a:pt x="2528" y="3734"/>
                </a:lnTo>
                <a:lnTo>
                  <a:pt x="2528" y="4844"/>
                </a:lnTo>
                <a:lnTo>
                  <a:pt x="3409" y="4844"/>
                </a:lnTo>
                <a:lnTo>
                  <a:pt x="845" y="13979"/>
                </a:lnTo>
                <a:lnTo>
                  <a:pt x="0" y="13979"/>
                </a:lnTo>
                <a:cubicBezTo>
                  <a:pt x="713" y="15444"/>
                  <a:pt x="2079" y="16435"/>
                  <a:pt x="3648" y="16435"/>
                </a:cubicBezTo>
                <a:cubicBezTo>
                  <a:pt x="5218" y="16435"/>
                  <a:pt x="6585" y="15444"/>
                  <a:pt x="7298" y="13979"/>
                </a:cubicBezTo>
                <a:lnTo>
                  <a:pt x="6453" y="13979"/>
                </a:lnTo>
                <a:lnTo>
                  <a:pt x="3888" y="4844"/>
                </a:lnTo>
                <a:lnTo>
                  <a:pt x="9469" y="4844"/>
                </a:lnTo>
                <a:cubicBezTo>
                  <a:pt x="9583" y="5301"/>
                  <a:pt x="9872" y="5673"/>
                  <a:pt x="10247" y="5860"/>
                </a:cubicBezTo>
                <a:lnTo>
                  <a:pt x="10247" y="10137"/>
                </a:lnTo>
                <a:lnTo>
                  <a:pt x="9447" y="13379"/>
                </a:lnTo>
                <a:lnTo>
                  <a:pt x="9447" y="19963"/>
                </a:lnTo>
                <a:lnTo>
                  <a:pt x="6460" y="19963"/>
                </a:lnTo>
                <a:cubicBezTo>
                  <a:pt x="6276" y="19963"/>
                  <a:pt x="6111" y="20093"/>
                  <a:pt x="6046" y="20289"/>
                </a:cubicBezTo>
                <a:lnTo>
                  <a:pt x="5613" y="21600"/>
                </a:lnTo>
                <a:lnTo>
                  <a:pt x="15987" y="21600"/>
                </a:lnTo>
                <a:lnTo>
                  <a:pt x="15552" y="20289"/>
                </a:lnTo>
                <a:cubicBezTo>
                  <a:pt x="15487" y="20093"/>
                  <a:pt x="15322" y="19963"/>
                  <a:pt x="15139" y="19963"/>
                </a:cubicBezTo>
                <a:lnTo>
                  <a:pt x="12153" y="19963"/>
                </a:lnTo>
                <a:lnTo>
                  <a:pt x="12153" y="13379"/>
                </a:lnTo>
                <a:lnTo>
                  <a:pt x="11353" y="10139"/>
                </a:lnTo>
                <a:lnTo>
                  <a:pt x="11353" y="5860"/>
                </a:lnTo>
                <a:cubicBezTo>
                  <a:pt x="11728" y="5673"/>
                  <a:pt x="12016" y="5302"/>
                  <a:pt x="12130" y="4846"/>
                </a:cubicBezTo>
                <a:lnTo>
                  <a:pt x="17710" y="4846"/>
                </a:lnTo>
                <a:lnTo>
                  <a:pt x="15147" y="13979"/>
                </a:lnTo>
                <a:lnTo>
                  <a:pt x="14302" y="13979"/>
                </a:lnTo>
                <a:cubicBezTo>
                  <a:pt x="15015" y="15444"/>
                  <a:pt x="16380" y="16435"/>
                  <a:pt x="17950" y="16435"/>
                </a:cubicBezTo>
                <a:cubicBezTo>
                  <a:pt x="19519" y="16435"/>
                  <a:pt x="20887" y="15444"/>
                  <a:pt x="21600" y="13979"/>
                </a:cubicBezTo>
                <a:lnTo>
                  <a:pt x="20753" y="13979"/>
                </a:lnTo>
                <a:lnTo>
                  <a:pt x="18190" y="4844"/>
                </a:lnTo>
                <a:lnTo>
                  <a:pt x="19072" y="4844"/>
                </a:lnTo>
                <a:lnTo>
                  <a:pt x="19072" y="3734"/>
                </a:lnTo>
                <a:lnTo>
                  <a:pt x="12052" y="3734"/>
                </a:lnTo>
                <a:cubicBezTo>
                  <a:pt x="11909" y="3388"/>
                  <a:pt x="11661" y="3110"/>
                  <a:pt x="11353" y="2956"/>
                </a:cubicBezTo>
                <a:lnTo>
                  <a:pt x="11353" y="2193"/>
                </a:lnTo>
                <a:cubicBezTo>
                  <a:pt x="11645" y="1983"/>
                  <a:pt x="11838" y="1611"/>
                  <a:pt x="11838" y="1187"/>
                </a:cubicBezTo>
                <a:cubicBezTo>
                  <a:pt x="11838" y="531"/>
                  <a:pt x="11374" y="0"/>
                  <a:pt x="10800" y="0"/>
                </a:cubicBezTo>
                <a:close/>
                <a:moveTo>
                  <a:pt x="3486" y="5791"/>
                </a:moveTo>
                <a:lnTo>
                  <a:pt x="3486" y="13979"/>
                </a:lnTo>
                <a:lnTo>
                  <a:pt x="1188" y="13979"/>
                </a:lnTo>
                <a:lnTo>
                  <a:pt x="3486" y="5791"/>
                </a:lnTo>
                <a:close/>
                <a:moveTo>
                  <a:pt x="3812" y="5791"/>
                </a:moveTo>
                <a:lnTo>
                  <a:pt x="6110" y="13979"/>
                </a:lnTo>
                <a:lnTo>
                  <a:pt x="3812" y="13979"/>
                </a:lnTo>
                <a:lnTo>
                  <a:pt x="3812" y="5791"/>
                </a:lnTo>
                <a:close/>
                <a:moveTo>
                  <a:pt x="17788" y="5791"/>
                </a:moveTo>
                <a:lnTo>
                  <a:pt x="17788" y="13979"/>
                </a:lnTo>
                <a:lnTo>
                  <a:pt x="15490" y="13979"/>
                </a:lnTo>
                <a:lnTo>
                  <a:pt x="17788" y="5791"/>
                </a:lnTo>
                <a:close/>
                <a:moveTo>
                  <a:pt x="18114" y="5791"/>
                </a:moveTo>
                <a:lnTo>
                  <a:pt x="20412" y="13979"/>
                </a:lnTo>
                <a:lnTo>
                  <a:pt x="18114" y="13979"/>
                </a:lnTo>
                <a:lnTo>
                  <a:pt x="18114" y="5791"/>
                </a:lnTo>
                <a:close/>
              </a:path>
            </a:pathLst>
          </a:custGeom>
          <a:solidFill>
            <a:srgbClr val="1B4A60"/>
          </a:solidFill>
          <a:ln w="6350">
            <a:solidFill>
              <a:srgbClr val="FFFFFF"/>
            </a:solidFill>
          </a:ln>
          <a:effectLst>
            <a:outerShdw sx="100000" sy="100000" kx="0" ky="0" algn="b" rotWithShape="0" blurRad="38100" dist="23000" dir="5400000">
              <a:srgbClr val="000000">
                <a:alpha val="35000"/>
              </a:srgbClr>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0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07">
                                            <p:txEl>
                                              <p:pRg st="3" end="3"/>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2" fill="hold">
                                  <p:stCondLst>
                                    <p:cond delay="0"/>
                                  </p:stCondLst>
                                  <p:iterate type="el" backwards="0">
                                    <p:tmAbs val="0"/>
                                  </p:iterate>
                                  <p:childTnLst>
                                    <p:set>
                                      <p:cBhvr>
                                        <p:cTn id="23" fill="hold"/>
                                        <p:tgtEl>
                                          <p:spTgt spid="3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30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0" grpId="2"/>
      <p:bldP build="p" bldLvl="5" animBg="1" rev="0" advAuto="0" spid="307"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Aber warum nehmen wir diese so wichtig?…"/>
          <p:cNvSpPr txBox="1"/>
          <p:nvPr>
            <p:ph type="title"/>
          </p:nvPr>
        </p:nvSpPr>
        <p:spPr>
          <a:xfrm>
            <a:off x="3729599" y="648438"/>
            <a:ext cx="5053602" cy="4067474"/>
          </a:xfrm>
          <a:prstGeom prst="rect">
            <a:avLst/>
          </a:prstGeom>
        </p:spPr>
        <p:txBody>
          <a:bodyPr>
            <a:noAutofit/>
          </a:bodyPr>
          <a:lstStyle/>
          <a:p>
            <a:pPr>
              <a:lnSpc>
                <a:spcPct val="100000"/>
              </a:lnSpc>
              <a:defRPr sz="1400">
                <a:solidFill>
                  <a:srgbClr val="1B4A60"/>
                </a:solidFill>
                <a:latin typeface="IBM Plex Serif Medium"/>
                <a:ea typeface="IBM Plex Serif Medium"/>
                <a:cs typeface="IBM Plex Serif Medium"/>
                <a:sym typeface="IBM Plex Serif Medium"/>
              </a:defRPr>
            </a:pPr>
            <a:r>
              <a:t>Aber warum nehmen wir diese so wichtig?</a:t>
            </a:r>
          </a:p>
          <a:p>
            <a:pPr/>
            <a:r>
              <a:t>Gewinnorientierung steht </a:t>
            </a:r>
            <a:r>
              <a:rPr>
                <a:solidFill>
                  <a:srgbClr val="1B4A60"/>
                </a:solidFill>
                <a:latin typeface="Helvetica Neue Medium"/>
                <a:ea typeface="Helvetica Neue Medium"/>
                <a:cs typeface="Helvetica Neue Medium"/>
                <a:sym typeface="Helvetica Neue Medium"/>
              </a:rPr>
              <a:t>nicht im Gegensatz zu Werten</a:t>
            </a:r>
            <a:r>
              <a:t> – Unternehmen sind keine „Sozialvereine“.</a:t>
            </a:r>
          </a:p>
          <a:p>
            <a:pPr/>
            <a:r>
              <a:t>Ein Unternehmen, das nicht rentabel wirtschaftet, wird auf Dauer </a:t>
            </a:r>
            <a:r>
              <a:rPr>
                <a:solidFill>
                  <a:srgbClr val="1B4A60"/>
                </a:solidFill>
                <a:latin typeface="Helvetica Neue Medium"/>
                <a:ea typeface="Helvetica Neue Medium"/>
                <a:cs typeface="Helvetica Neue Medium"/>
                <a:sym typeface="Helvetica Neue Medium"/>
              </a:rPr>
              <a:t>keinen Bestand</a:t>
            </a:r>
            <a:r>
              <a:t> haben. </a:t>
            </a:r>
          </a:p>
          <a:p>
            <a:pPr/>
            <a:r>
              <a:t>Eine </a:t>
            </a:r>
            <a:r>
              <a:rPr>
                <a:solidFill>
                  <a:srgbClr val="1B4A60"/>
                </a:solidFill>
                <a:latin typeface="Helvetica Neue Medium"/>
                <a:ea typeface="Helvetica Neue Medium"/>
                <a:cs typeface="Helvetica Neue Medium"/>
                <a:sym typeface="Helvetica Neue Medium"/>
              </a:rPr>
              <a:t>einseitige</a:t>
            </a:r>
            <a:r>
              <a:t> Heraushebung des Ziels „</a:t>
            </a:r>
            <a:r>
              <a:rPr>
                <a:solidFill>
                  <a:srgbClr val="1B4A60"/>
                </a:solidFill>
                <a:latin typeface="Helvetica Neue Medium"/>
                <a:ea typeface="Helvetica Neue Medium"/>
                <a:cs typeface="Helvetica Neue Medium"/>
                <a:sym typeface="Helvetica Neue Medium"/>
              </a:rPr>
              <a:t>maximaler Gewinn“</a:t>
            </a:r>
            <a:r>
              <a:t> zu Lasten anderer Werte (siehe López-Effekt) ist langfristig schädlich. </a:t>
            </a:r>
          </a:p>
          <a:p>
            <a:pPr/>
            <a:r>
              <a:rPr>
                <a:solidFill>
                  <a:srgbClr val="1B4A60"/>
                </a:solidFill>
                <a:latin typeface="Helvetica Neue Medium"/>
                <a:ea typeface="Helvetica Neue Medium"/>
                <a:cs typeface="Helvetica Neue Medium"/>
                <a:sym typeface="Helvetica Neue Medium"/>
              </a:rPr>
              <a:t>Zentrale Werte Anderer</a:t>
            </a:r>
            <a:r>
              <a:t> (Mitarbeiter, Lieferanten, Öffentlichkeit, …) bleiben unberücksichtigt und rufen unerwünschte Reaktionen hervor. </a:t>
            </a:r>
          </a:p>
          <a:p>
            <a:pPr/>
            <a:r>
              <a:t>Hier sind vor allem </a:t>
            </a:r>
            <a:r>
              <a:rPr>
                <a:solidFill>
                  <a:srgbClr val="1B4A60"/>
                </a:solidFill>
                <a:latin typeface="Helvetica Neue Medium"/>
                <a:ea typeface="Helvetica Neue Medium"/>
                <a:cs typeface="Helvetica Neue Medium"/>
                <a:sym typeface="Helvetica Neue Medium"/>
              </a:rPr>
              <a:t>managergeführte Organisationen</a:t>
            </a:r>
            <a:r>
              <a:t> mit ihrem Denken von Vertrag zu Vertrag gefährdet, den </a:t>
            </a:r>
            <a:r>
              <a:rPr>
                <a:solidFill>
                  <a:srgbClr val="1B4A60"/>
                </a:solidFill>
                <a:latin typeface="Helvetica Neue Medium"/>
                <a:ea typeface="Helvetica Neue Medium"/>
                <a:cs typeface="Helvetica Neue Medium"/>
                <a:sym typeface="Helvetica Neue Medium"/>
              </a:rPr>
              <a:t>kurzfristigen vor den langfristigen</a:t>
            </a:r>
            <a:r>
              <a:t> Erfolg zu stellen. </a:t>
            </a:r>
          </a:p>
        </p:txBody>
      </p:sp>
      <p:sp>
        <p:nvSpPr>
          <p:cNvPr id="314"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5" name="Rufzeichen-grün.png" descr="Rufzeichen-grün.png"/>
          <p:cNvPicPr>
            <a:picLocks noChangeAspect="1"/>
          </p:cNvPicPr>
          <p:nvPr/>
        </p:nvPicPr>
        <p:blipFill>
          <a:blip r:embed="rId2">
            <a:alphaModFix amt="70011"/>
            <a:extLst/>
          </a:blip>
          <a:srcRect l="2965" t="2252" r="3441" b="2328"/>
          <a:stretch>
            <a:fillRect/>
          </a:stretch>
        </p:blipFill>
        <p:spPr>
          <a:xfrm>
            <a:off x="481716" y="1815868"/>
            <a:ext cx="1720181" cy="1732505"/>
          </a:xfrm>
          <a:custGeom>
            <a:avLst/>
            <a:gdLst/>
            <a:ahLst/>
            <a:cxnLst>
              <a:cxn ang="0">
                <a:pos x="wd2" y="hd2"/>
              </a:cxn>
              <a:cxn ang="5400000">
                <a:pos x="wd2" y="hd2"/>
              </a:cxn>
              <a:cxn ang="10800000">
                <a:pos x="wd2" y="hd2"/>
              </a:cxn>
              <a:cxn ang="16200000">
                <a:pos x="wd2" y="hd2"/>
              </a:cxn>
            </a:cxnLst>
            <a:rect l="0" t="0" r="r" b="b"/>
            <a:pathLst>
              <a:path w="21552" h="21576" fill="norm" stroke="1" extrusionOk="0">
                <a:moveTo>
                  <a:pt x="10541" y="3"/>
                </a:moveTo>
                <a:cubicBezTo>
                  <a:pt x="9742" y="26"/>
                  <a:pt x="8920" y="149"/>
                  <a:pt x="8020" y="374"/>
                </a:cubicBezTo>
                <a:cubicBezTo>
                  <a:pt x="7198" y="580"/>
                  <a:pt x="5856" y="1153"/>
                  <a:pt x="5096" y="1624"/>
                </a:cubicBezTo>
                <a:cubicBezTo>
                  <a:pt x="4302" y="2118"/>
                  <a:pt x="2689" y="3552"/>
                  <a:pt x="2491" y="3938"/>
                </a:cubicBezTo>
                <a:cubicBezTo>
                  <a:pt x="2450" y="4018"/>
                  <a:pt x="2339" y="4165"/>
                  <a:pt x="2247" y="4269"/>
                </a:cubicBezTo>
                <a:cubicBezTo>
                  <a:pt x="1990" y="4557"/>
                  <a:pt x="1479" y="5370"/>
                  <a:pt x="1203" y="5929"/>
                </a:cubicBezTo>
                <a:cubicBezTo>
                  <a:pt x="930" y="6482"/>
                  <a:pt x="839" y="6698"/>
                  <a:pt x="676" y="7175"/>
                </a:cubicBezTo>
                <a:cubicBezTo>
                  <a:pt x="435" y="7881"/>
                  <a:pt x="305" y="8349"/>
                  <a:pt x="268" y="8628"/>
                </a:cubicBezTo>
                <a:cubicBezTo>
                  <a:pt x="237" y="8867"/>
                  <a:pt x="165" y="9215"/>
                  <a:pt x="49" y="9691"/>
                </a:cubicBezTo>
                <a:cubicBezTo>
                  <a:pt x="15" y="9829"/>
                  <a:pt x="-1" y="10300"/>
                  <a:pt x="0" y="10808"/>
                </a:cubicBezTo>
                <a:cubicBezTo>
                  <a:pt x="0" y="11315"/>
                  <a:pt x="20" y="11855"/>
                  <a:pt x="54" y="12122"/>
                </a:cubicBezTo>
                <a:cubicBezTo>
                  <a:pt x="161" y="12949"/>
                  <a:pt x="408" y="14015"/>
                  <a:pt x="616" y="14534"/>
                </a:cubicBezTo>
                <a:cubicBezTo>
                  <a:pt x="1039" y="15588"/>
                  <a:pt x="1179" y="15874"/>
                  <a:pt x="1561" y="16496"/>
                </a:cubicBezTo>
                <a:cubicBezTo>
                  <a:pt x="2439" y="17927"/>
                  <a:pt x="3655" y="19151"/>
                  <a:pt x="5002" y="19956"/>
                </a:cubicBezTo>
                <a:cubicBezTo>
                  <a:pt x="5206" y="20078"/>
                  <a:pt x="5425" y="20214"/>
                  <a:pt x="5489" y="20253"/>
                </a:cubicBezTo>
                <a:cubicBezTo>
                  <a:pt x="6270" y="20728"/>
                  <a:pt x="7889" y="21279"/>
                  <a:pt x="8950" y="21434"/>
                </a:cubicBezTo>
                <a:cubicBezTo>
                  <a:pt x="9231" y="21475"/>
                  <a:pt x="9544" y="21525"/>
                  <a:pt x="9646" y="21548"/>
                </a:cubicBezTo>
                <a:cubicBezTo>
                  <a:pt x="9748" y="21570"/>
                  <a:pt x="10249" y="21581"/>
                  <a:pt x="10760" y="21572"/>
                </a:cubicBezTo>
                <a:cubicBezTo>
                  <a:pt x="12818" y="21537"/>
                  <a:pt x="14432" y="21112"/>
                  <a:pt x="16244" y="20124"/>
                </a:cubicBezTo>
                <a:cubicBezTo>
                  <a:pt x="17352" y="19520"/>
                  <a:pt x="18709" y="18336"/>
                  <a:pt x="19402" y="17366"/>
                </a:cubicBezTo>
                <a:cubicBezTo>
                  <a:pt x="20604" y="15683"/>
                  <a:pt x="21241" y="14126"/>
                  <a:pt x="21480" y="12290"/>
                </a:cubicBezTo>
                <a:cubicBezTo>
                  <a:pt x="21599" y="11377"/>
                  <a:pt x="21563" y="9463"/>
                  <a:pt x="21415" y="8905"/>
                </a:cubicBezTo>
                <a:cubicBezTo>
                  <a:pt x="21392" y="8816"/>
                  <a:pt x="21310" y="8481"/>
                  <a:pt x="21231" y="8163"/>
                </a:cubicBezTo>
                <a:cubicBezTo>
                  <a:pt x="20907" y="6859"/>
                  <a:pt x="20287" y="5518"/>
                  <a:pt x="19541" y="4496"/>
                </a:cubicBezTo>
                <a:cubicBezTo>
                  <a:pt x="18464" y="3020"/>
                  <a:pt x="17087" y="1856"/>
                  <a:pt x="15543" y="1120"/>
                </a:cubicBezTo>
                <a:cubicBezTo>
                  <a:pt x="14539" y="642"/>
                  <a:pt x="14108" y="499"/>
                  <a:pt x="12918" y="236"/>
                </a:cubicBezTo>
                <a:cubicBezTo>
                  <a:pt x="12115" y="58"/>
                  <a:pt x="11340" y="-19"/>
                  <a:pt x="10541" y="3"/>
                </a:cubicBezTo>
                <a:close/>
                <a:moveTo>
                  <a:pt x="10859" y="14905"/>
                </a:moveTo>
                <a:cubicBezTo>
                  <a:pt x="12606" y="14902"/>
                  <a:pt x="12469" y="14872"/>
                  <a:pt x="12525" y="15280"/>
                </a:cubicBezTo>
                <a:cubicBezTo>
                  <a:pt x="12575" y="15645"/>
                  <a:pt x="12575" y="17387"/>
                  <a:pt x="12525" y="17435"/>
                </a:cubicBezTo>
                <a:cubicBezTo>
                  <a:pt x="12482" y="17477"/>
                  <a:pt x="9564" y="17531"/>
                  <a:pt x="9308" y="17495"/>
                </a:cubicBezTo>
                <a:cubicBezTo>
                  <a:pt x="9250" y="17487"/>
                  <a:pt x="9184" y="17443"/>
                  <a:pt x="9159" y="17396"/>
                </a:cubicBezTo>
                <a:cubicBezTo>
                  <a:pt x="9131" y="17345"/>
                  <a:pt x="9117" y="16865"/>
                  <a:pt x="9124" y="16205"/>
                </a:cubicBezTo>
                <a:cubicBezTo>
                  <a:pt x="9134" y="15197"/>
                  <a:pt x="9144" y="15090"/>
                  <a:pt x="9223" y="15004"/>
                </a:cubicBezTo>
                <a:cubicBezTo>
                  <a:pt x="9308" y="14911"/>
                  <a:pt x="9356" y="14907"/>
                  <a:pt x="10859" y="14905"/>
                </a:cubicBezTo>
                <a:close/>
              </a:path>
            </a:pathLst>
          </a:custGeom>
          <a:ln w="12700">
            <a:miter lim="400000"/>
          </a:ln>
          <a:effectLst>
            <a:outerShdw sx="100000" sy="100000" kx="0" ky="0" algn="b" rotWithShape="0" blurRad="190500" dist="0" dir="5400000">
              <a:srgbClr val="000000"/>
            </a:outerShdw>
          </a:effectLst>
        </p:spPr>
      </p:pic>
      <p:sp>
        <p:nvSpPr>
          <p:cNvPr id="316" name="aumento value® check…"/>
          <p:cNvSpPr txBox="1"/>
          <p:nvPr>
            <p:ph type="body" sz="quarter" idx="1"/>
          </p:nvPr>
        </p:nvSpPr>
        <p:spPr>
          <a:prstGeom prst="rect">
            <a:avLst/>
          </a:prstGeom>
        </p:spPr>
        <p:txBody>
          <a:bodyPr/>
          <a:lstStyle/>
          <a:p>
            <a:pPr/>
            <a:r>
              <a:t>aumento value® </a:t>
            </a:r>
            <a:r>
              <a:rPr b="0">
                <a:latin typeface="Mulish-Medium"/>
                <a:ea typeface="Mulish-Medium"/>
                <a:cs typeface="Mulish-Medium"/>
                <a:sym typeface="Mulish-Medium"/>
              </a:rPr>
              <a:t>check</a:t>
            </a:r>
            <a:endParaRPr b="0">
              <a:latin typeface="Mulish-Medium"/>
              <a:ea typeface="Mulish-Medium"/>
              <a:cs typeface="Mulish-Medium"/>
              <a:sym typeface="Mulish-Medium"/>
            </a:endParaRPr>
          </a:p>
          <a:p>
            <a:pPr defTabSz="342900">
              <a:spcBef>
                <a:spcPts val="1200"/>
              </a:spcBef>
              <a:defRPr b="0" sz="1400">
                <a:latin typeface="IBM Plex Serif Medium"/>
                <a:ea typeface="IBM Plex Serif Medium"/>
                <a:cs typeface="IBM Plex Serif Medium"/>
                <a:sym typeface="IBM Plex Serif Medium"/>
              </a:defRPr>
            </a:pPr>
            <a:r>
              <a:rPr>
                <a:latin typeface="Mulish-Medium"/>
                <a:ea typeface="Mulish-Medium"/>
                <a:cs typeface="Mulish-Medium"/>
                <a:sym typeface="Mulish-Medium"/>
              </a:rPr>
              <a:t>Werte schaffen Werte!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1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1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Aber warum nehmen wir diese so wichtig?…"/>
          <p:cNvSpPr txBox="1"/>
          <p:nvPr>
            <p:ph type="title"/>
          </p:nvPr>
        </p:nvSpPr>
        <p:spPr>
          <a:xfrm>
            <a:off x="3729599" y="648438"/>
            <a:ext cx="5053602" cy="4067474"/>
          </a:xfrm>
          <a:prstGeom prst="rect">
            <a:avLst/>
          </a:prstGeom>
        </p:spPr>
        <p:txBody>
          <a:bodyPr>
            <a:noAutofit/>
          </a:bodyPr>
          <a:lstStyle/>
          <a:p>
            <a:pPr>
              <a:lnSpc>
                <a:spcPct val="100000"/>
              </a:lnSpc>
              <a:defRPr sz="1400">
                <a:solidFill>
                  <a:srgbClr val="1B4A60"/>
                </a:solidFill>
                <a:latin typeface="IBM Plex Serif Medium"/>
                <a:ea typeface="IBM Plex Serif Medium"/>
                <a:cs typeface="IBM Plex Serif Medium"/>
                <a:sym typeface="IBM Plex Serif Medium"/>
              </a:defRPr>
            </a:pPr>
            <a:r>
              <a:t>Aber warum nehmen wir diese so wichtig?</a:t>
            </a:r>
          </a:p>
          <a:p>
            <a:pPr/>
            <a:r>
              <a:t>Menschen handeln so, als hätten sie es bei einer </a:t>
            </a:r>
            <a:r>
              <a:rPr>
                <a:solidFill>
                  <a:srgbClr val="1B4A60"/>
                </a:solidFill>
                <a:latin typeface="Helvetica Neue Medium"/>
                <a:ea typeface="Helvetica Neue Medium"/>
                <a:cs typeface="Helvetica Neue Medium"/>
                <a:sym typeface="Helvetica Neue Medium"/>
              </a:rPr>
              <a:t>Firma</a:t>
            </a:r>
            <a:r>
              <a:t> mit einer </a:t>
            </a:r>
            <a:r>
              <a:rPr>
                <a:solidFill>
                  <a:srgbClr val="1B4A60"/>
                </a:solidFill>
                <a:latin typeface="Helvetica Neue Medium"/>
                <a:ea typeface="Helvetica Neue Medium"/>
                <a:cs typeface="Helvetica Neue Medium"/>
                <a:sym typeface="Helvetica Neue Medium"/>
              </a:rPr>
              <a:t>realen Person</a:t>
            </a:r>
            <a:r>
              <a:t> zu tun. Wenn die Firma etwas tut, das ihnen nicht gefällt, dann versuchen sie, diese zu </a:t>
            </a:r>
            <a:r>
              <a:rPr>
                <a:solidFill>
                  <a:srgbClr val="1B4A60"/>
                </a:solidFill>
                <a:latin typeface="Helvetica Neue Medium"/>
                <a:ea typeface="Helvetica Neue Medium"/>
                <a:cs typeface="Helvetica Neue Medium"/>
                <a:sym typeface="Helvetica Neue Medium"/>
              </a:rPr>
              <a:t>bestrafen</a:t>
            </a:r>
            <a:r>
              <a:t> – insbesondere durch einen Kaufboykott. Sie werden auch anderen davon erzählen. </a:t>
            </a:r>
          </a:p>
          <a:p>
            <a:pPr/>
            <a:r>
              <a:t>Die Auswirkungen </a:t>
            </a:r>
            <a:r>
              <a:rPr>
                <a:solidFill>
                  <a:srgbClr val="1B4A60"/>
                </a:solidFill>
                <a:latin typeface="Helvetica Neue Medium"/>
                <a:ea typeface="Helvetica Neue Medium"/>
                <a:cs typeface="Helvetica Neue Medium"/>
                <a:sym typeface="Helvetica Neue Medium"/>
              </a:rPr>
              <a:t>negativer Mund-zu-Mund-Propaganda</a:t>
            </a:r>
            <a:r>
              <a:t> brauchen hier wohl nicht ausgeführt zu werden! Sie werden insbesondere durch diverse </a:t>
            </a:r>
            <a:r>
              <a:rPr>
                <a:solidFill>
                  <a:srgbClr val="1B4A60"/>
                </a:solidFill>
                <a:latin typeface="Helvetica Neue Medium"/>
                <a:ea typeface="Helvetica Neue Medium"/>
                <a:cs typeface="Helvetica Neue Medium"/>
                <a:sym typeface="Helvetica Neue Medium"/>
              </a:rPr>
              <a:t>Bewertungsportale</a:t>
            </a:r>
            <a:r>
              <a:t> im Internet noch verstärkt.</a:t>
            </a:r>
          </a:p>
          <a:p>
            <a:pPr/>
            <a:r>
              <a:t>Ob es den Unternehmen gefällt oder nicht, sie werden in steigendem Maße als </a:t>
            </a:r>
            <a:r>
              <a:rPr>
                <a:solidFill>
                  <a:srgbClr val="1B4A60"/>
                </a:solidFill>
                <a:latin typeface="Helvetica Neue Medium"/>
                <a:ea typeface="Helvetica Neue Medium"/>
                <a:cs typeface="Helvetica Neue Medium"/>
                <a:sym typeface="Helvetica Neue Medium"/>
              </a:rPr>
              <a:t>moralische Akteure</a:t>
            </a:r>
            <a:r>
              <a:t> betrachtet. </a:t>
            </a:r>
          </a:p>
        </p:txBody>
      </p:sp>
      <p:sp>
        <p:nvSpPr>
          <p:cNvPr id="319"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0" name="Rufzeichen-grün.png" descr="Rufzeichen-grün.png"/>
          <p:cNvPicPr>
            <a:picLocks noChangeAspect="1"/>
          </p:cNvPicPr>
          <p:nvPr/>
        </p:nvPicPr>
        <p:blipFill>
          <a:blip r:embed="rId2">
            <a:alphaModFix amt="70011"/>
            <a:extLst/>
          </a:blip>
          <a:srcRect l="2965" t="2252" r="3441" b="2328"/>
          <a:stretch>
            <a:fillRect/>
          </a:stretch>
        </p:blipFill>
        <p:spPr>
          <a:xfrm>
            <a:off x="481716" y="1815868"/>
            <a:ext cx="1720181" cy="1732505"/>
          </a:xfrm>
          <a:custGeom>
            <a:avLst/>
            <a:gdLst/>
            <a:ahLst/>
            <a:cxnLst>
              <a:cxn ang="0">
                <a:pos x="wd2" y="hd2"/>
              </a:cxn>
              <a:cxn ang="5400000">
                <a:pos x="wd2" y="hd2"/>
              </a:cxn>
              <a:cxn ang="10800000">
                <a:pos x="wd2" y="hd2"/>
              </a:cxn>
              <a:cxn ang="16200000">
                <a:pos x="wd2" y="hd2"/>
              </a:cxn>
            </a:cxnLst>
            <a:rect l="0" t="0" r="r" b="b"/>
            <a:pathLst>
              <a:path w="21552" h="21576" fill="norm" stroke="1" extrusionOk="0">
                <a:moveTo>
                  <a:pt x="10541" y="3"/>
                </a:moveTo>
                <a:cubicBezTo>
                  <a:pt x="9742" y="26"/>
                  <a:pt x="8920" y="149"/>
                  <a:pt x="8020" y="374"/>
                </a:cubicBezTo>
                <a:cubicBezTo>
                  <a:pt x="7198" y="580"/>
                  <a:pt x="5856" y="1153"/>
                  <a:pt x="5096" y="1624"/>
                </a:cubicBezTo>
                <a:cubicBezTo>
                  <a:pt x="4302" y="2118"/>
                  <a:pt x="2689" y="3552"/>
                  <a:pt x="2491" y="3938"/>
                </a:cubicBezTo>
                <a:cubicBezTo>
                  <a:pt x="2450" y="4018"/>
                  <a:pt x="2339" y="4165"/>
                  <a:pt x="2247" y="4269"/>
                </a:cubicBezTo>
                <a:cubicBezTo>
                  <a:pt x="1990" y="4557"/>
                  <a:pt x="1479" y="5370"/>
                  <a:pt x="1203" y="5929"/>
                </a:cubicBezTo>
                <a:cubicBezTo>
                  <a:pt x="930" y="6482"/>
                  <a:pt x="839" y="6698"/>
                  <a:pt x="676" y="7175"/>
                </a:cubicBezTo>
                <a:cubicBezTo>
                  <a:pt x="435" y="7881"/>
                  <a:pt x="305" y="8349"/>
                  <a:pt x="268" y="8628"/>
                </a:cubicBezTo>
                <a:cubicBezTo>
                  <a:pt x="237" y="8867"/>
                  <a:pt x="165" y="9215"/>
                  <a:pt x="49" y="9691"/>
                </a:cubicBezTo>
                <a:cubicBezTo>
                  <a:pt x="15" y="9829"/>
                  <a:pt x="-1" y="10300"/>
                  <a:pt x="0" y="10808"/>
                </a:cubicBezTo>
                <a:cubicBezTo>
                  <a:pt x="0" y="11315"/>
                  <a:pt x="20" y="11855"/>
                  <a:pt x="54" y="12122"/>
                </a:cubicBezTo>
                <a:cubicBezTo>
                  <a:pt x="161" y="12949"/>
                  <a:pt x="408" y="14015"/>
                  <a:pt x="616" y="14534"/>
                </a:cubicBezTo>
                <a:cubicBezTo>
                  <a:pt x="1039" y="15588"/>
                  <a:pt x="1179" y="15874"/>
                  <a:pt x="1561" y="16496"/>
                </a:cubicBezTo>
                <a:cubicBezTo>
                  <a:pt x="2439" y="17927"/>
                  <a:pt x="3655" y="19151"/>
                  <a:pt x="5002" y="19956"/>
                </a:cubicBezTo>
                <a:cubicBezTo>
                  <a:pt x="5206" y="20078"/>
                  <a:pt x="5425" y="20214"/>
                  <a:pt x="5489" y="20253"/>
                </a:cubicBezTo>
                <a:cubicBezTo>
                  <a:pt x="6270" y="20728"/>
                  <a:pt x="7889" y="21279"/>
                  <a:pt x="8950" y="21434"/>
                </a:cubicBezTo>
                <a:cubicBezTo>
                  <a:pt x="9231" y="21475"/>
                  <a:pt x="9544" y="21525"/>
                  <a:pt x="9646" y="21548"/>
                </a:cubicBezTo>
                <a:cubicBezTo>
                  <a:pt x="9748" y="21570"/>
                  <a:pt x="10249" y="21581"/>
                  <a:pt x="10760" y="21572"/>
                </a:cubicBezTo>
                <a:cubicBezTo>
                  <a:pt x="12818" y="21537"/>
                  <a:pt x="14432" y="21112"/>
                  <a:pt x="16244" y="20124"/>
                </a:cubicBezTo>
                <a:cubicBezTo>
                  <a:pt x="17352" y="19520"/>
                  <a:pt x="18709" y="18336"/>
                  <a:pt x="19402" y="17366"/>
                </a:cubicBezTo>
                <a:cubicBezTo>
                  <a:pt x="20604" y="15683"/>
                  <a:pt x="21241" y="14126"/>
                  <a:pt x="21480" y="12290"/>
                </a:cubicBezTo>
                <a:cubicBezTo>
                  <a:pt x="21599" y="11377"/>
                  <a:pt x="21563" y="9463"/>
                  <a:pt x="21415" y="8905"/>
                </a:cubicBezTo>
                <a:cubicBezTo>
                  <a:pt x="21392" y="8816"/>
                  <a:pt x="21310" y="8481"/>
                  <a:pt x="21231" y="8163"/>
                </a:cubicBezTo>
                <a:cubicBezTo>
                  <a:pt x="20907" y="6859"/>
                  <a:pt x="20287" y="5518"/>
                  <a:pt x="19541" y="4496"/>
                </a:cubicBezTo>
                <a:cubicBezTo>
                  <a:pt x="18464" y="3020"/>
                  <a:pt x="17087" y="1856"/>
                  <a:pt x="15543" y="1120"/>
                </a:cubicBezTo>
                <a:cubicBezTo>
                  <a:pt x="14539" y="642"/>
                  <a:pt x="14108" y="499"/>
                  <a:pt x="12918" y="236"/>
                </a:cubicBezTo>
                <a:cubicBezTo>
                  <a:pt x="12115" y="58"/>
                  <a:pt x="11340" y="-19"/>
                  <a:pt x="10541" y="3"/>
                </a:cubicBezTo>
                <a:close/>
                <a:moveTo>
                  <a:pt x="10859" y="14905"/>
                </a:moveTo>
                <a:cubicBezTo>
                  <a:pt x="12606" y="14902"/>
                  <a:pt x="12469" y="14872"/>
                  <a:pt x="12525" y="15280"/>
                </a:cubicBezTo>
                <a:cubicBezTo>
                  <a:pt x="12575" y="15645"/>
                  <a:pt x="12575" y="17387"/>
                  <a:pt x="12525" y="17435"/>
                </a:cubicBezTo>
                <a:cubicBezTo>
                  <a:pt x="12482" y="17477"/>
                  <a:pt x="9564" y="17531"/>
                  <a:pt x="9308" y="17495"/>
                </a:cubicBezTo>
                <a:cubicBezTo>
                  <a:pt x="9250" y="17487"/>
                  <a:pt x="9184" y="17443"/>
                  <a:pt x="9159" y="17396"/>
                </a:cubicBezTo>
                <a:cubicBezTo>
                  <a:pt x="9131" y="17345"/>
                  <a:pt x="9117" y="16865"/>
                  <a:pt x="9124" y="16205"/>
                </a:cubicBezTo>
                <a:cubicBezTo>
                  <a:pt x="9134" y="15197"/>
                  <a:pt x="9144" y="15090"/>
                  <a:pt x="9223" y="15004"/>
                </a:cubicBezTo>
                <a:cubicBezTo>
                  <a:pt x="9308" y="14911"/>
                  <a:pt x="9356" y="14907"/>
                  <a:pt x="10859" y="14905"/>
                </a:cubicBezTo>
                <a:close/>
              </a:path>
            </a:pathLst>
          </a:custGeom>
          <a:ln w="12700">
            <a:miter lim="400000"/>
          </a:ln>
          <a:effectLst>
            <a:outerShdw sx="100000" sy="100000" kx="0" ky="0" algn="b" rotWithShape="0" blurRad="190500" dist="0" dir="5400000">
              <a:srgbClr val="000000"/>
            </a:outerShdw>
          </a:effectLst>
        </p:spPr>
      </p:pic>
      <p:sp>
        <p:nvSpPr>
          <p:cNvPr id="321" name="aumento value® check…"/>
          <p:cNvSpPr txBox="1"/>
          <p:nvPr>
            <p:ph type="body" sz="quarter" idx="1"/>
          </p:nvPr>
        </p:nvSpPr>
        <p:spPr>
          <a:prstGeom prst="rect">
            <a:avLst/>
          </a:prstGeom>
        </p:spPr>
        <p:txBody>
          <a:bodyPr/>
          <a:lstStyle/>
          <a:p>
            <a:pPr/>
            <a:r>
              <a:t>aumento value® </a:t>
            </a:r>
            <a:r>
              <a:rPr b="0">
                <a:latin typeface="Mulish-Medium"/>
                <a:ea typeface="Mulish-Medium"/>
                <a:cs typeface="Mulish-Medium"/>
                <a:sym typeface="Mulish-Medium"/>
              </a:rPr>
              <a:t>check</a:t>
            </a:r>
            <a:endParaRPr b="0">
              <a:latin typeface="Mulish-Medium"/>
              <a:ea typeface="Mulish-Medium"/>
              <a:cs typeface="Mulish-Medium"/>
              <a:sym typeface="Mulish-Medium"/>
            </a:endParaRPr>
          </a:p>
          <a:p>
            <a:pPr defTabSz="342900">
              <a:spcBef>
                <a:spcPts val="1200"/>
              </a:spcBef>
              <a:defRPr b="0" sz="1400">
                <a:latin typeface="IBM Plex Serif Medium"/>
                <a:ea typeface="IBM Plex Serif Medium"/>
                <a:cs typeface="IBM Plex Serif Medium"/>
                <a:sym typeface="IBM Plex Serif Medium"/>
              </a:defRPr>
            </a:pPr>
            <a:r>
              <a:rPr>
                <a:latin typeface="Mulish-Medium"/>
                <a:ea typeface="Mulish-Medium"/>
                <a:cs typeface="Mulish-Medium"/>
                <a:sym typeface="Mulish-Medium"/>
              </a:rPr>
              <a:t>Werte schaffen Werte!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1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Aber warum nehmen wir diese so wichtig?…"/>
          <p:cNvSpPr txBox="1"/>
          <p:nvPr>
            <p:ph type="title"/>
          </p:nvPr>
        </p:nvSpPr>
        <p:spPr>
          <a:xfrm>
            <a:off x="3729599" y="648438"/>
            <a:ext cx="5053602" cy="4067474"/>
          </a:xfrm>
          <a:prstGeom prst="rect">
            <a:avLst/>
          </a:prstGeom>
        </p:spPr>
        <p:txBody>
          <a:bodyPr>
            <a:noAutofit/>
          </a:bodyPr>
          <a:lstStyle/>
          <a:p>
            <a:pPr>
              <a:lnSpc>
                <a:spcPct val="100000"/>
              </a:lnSpc>
              <a:defRPr sz="1400">
                <a:solidFill>
                  <a:srgbClr val="1B4A60"/>
                </a:solidFill>
                <a:latin typeface="IBM Plex Serif Medium"/>
                <a:ea typeface="IBM Plex Serif Medium"/>
                <a:cs typeface="IBM Plex Serif Medium"/>
                <a:sym typeface="IBM Plex Serif Medium"/>
              </a:defRPr>
            </a:pPr>
            <a:r>
              <a:t>Aber warum nehmen wir diese so wichtig?</a:t>
            </a:r>
          </a:p>
          <a:p>
            <a:pPr/>
            <a:r>
              <a:t>Kunden (B2B und B2C) </a:t>
            </a:r>
            <a:r>
              <a:rPr>
                <a:solidFill>
                  <a:srgbClr val="1B4A60"/>
                </a:solidFill>
                <a:latin typeface="Helvetica Neue Medium"/>
                <a:ea typeface="Helvetica Neue Medium"/>
                <a:cs typeface="Helvetica Neue Medium"/>
                <a:sym typeface="Helvetica Neue Medium"/>
              </a:rPr>
              <a:t>schätzen</a:t>
            </a:r>
            <a:r>
              <a:t> Geschäftspartner, </a:t>
            </a:r>
          </a:p>
          <a:p>
            <a:pPr marL="450000" indent="-269999" algn="just">
              <a:spcBef>
                <a:spcPts val="0"/>
              </a:spcBef>
              <a:buSzPct val="68000"/>
            </a:pPr>
            <a:r>
              <a:t>die </a:t>
            </a:r>
            <a:r>
              <a:rPr>
                <a:solidFill>
                  <a:srgbClr val="1B4A60"/>
                </a:solidFill>
                <a:latin typeface="Helvetica Neue Medium"/>
                <a:ea typeface="Helvetica Neue Medium"/>
                <a:cs typeface="Helvetica Neue Medium"/>
                <a:sym typeface="Helvetica Neue Medium"/>
              </a:rPr>
              <a:t>verlässlich</a:t>
            </a:r>
            <a:r>
              <a:t> sind, </a:t>
            </a:r>
          </a:p>
          <a:p>
            <a:pPr marL="450000" indent="-269999" algn="just">
              <a:spcBef>
                <a:spcPts val="0"/>
              </a:spcBef>
              <a:buSzPct val="68000"/>
            </a:pPr>
            <a:r>
              <a:t>die für </a:t>
            </a:r>
            <a:r>
              <a:rPr>
                <a:solidFill>
                  <a:srgbClr val="1B4A60"/>
                </a:solidFill>
                <a:latin typeface="Helvetica Neue Medium"/>
                <a:ea typeface="Helvetica Neue Medium"/>
                <a:cs typeface="Helvetica Neue Medium"/>
                <a:sym typeface="Helvetica Neue Medium"/>
              </a:rPr>
              <a:t>etwas (ein)stehen</a:t>
            </a:r>
            <a:r>
              <a:t>, </a:t>
            </a:r>
          </a:p>
          <a:p>
            <a:pPr marL="450000" indent="-269999" algn="just">
              <a:spcBef>
                <a:spcPts val="0"/>
              </a:spcBef>
              <a:buSzPct val="68000"/>
            </a:pPr>
            <a:r>
              <a:t>die </a:t>
            </a:r>
            <a:r>
              <a:rPr>
                <a:solidFill>
                  <a:srgbClr val="1B4A60"/>
                </a:solidFill>
                <a:latin typeface="Helvetica Neue Medium"/>
                <a:ea typeface="Helvetica Neue Medium"/>
                <a:cs typeface="Helvetica Neue Medium"/>
                <a:sym typeface="Helvetica Neue Medium"/>
              </a:rPr>
              <a:t>Handschlagqualität</a:t>
            </a:r>
            <a:r>
              <a:t> haben.</a:t>
            </a:r>
          </a:p>
          <a:p>
            <a:pPr/>
            <a:r>
              <a:t>Sie </a:t>
            </a:r>
            <a:r>
              <a:rPr>
                <a:solidFill>
                  <a:srgbClr val="1B4A60"/>
                </a:solidFill>
                <a:latin typeface="Helvetica Neue Medium"/>
                <a:ea typeface="Helvetica Neue Medium"/>
                <a:cs typeface="Helvetica Neue Medium"/>
                <a:sym typeface="Helvetica Neue Medium"/>
              </a:rPr>
              <a:t>wenden sich</a:t>
            </a:r>
            <a:r>
              <a:t> von denjenigen </a:t>
            </a:r>
            <a:r>
              <a:rPr>
                <a:solidFill>
                  <a:srgbClr val="1B4A60"/>
                </a:solidFill>
                <a:latin typeface="Helvetica Neue Medium"/>
                <a:ea typeface="Helvetica Neue Medium"/>
                <a:cs typeface="Helvetica Neue Medium"/>
                <a:sym typeface="Helvetica Neue Medium"/>
              </a:rPr>
              <a:t>ab</a:t>
            </a:r>
            <a:r>
              <a:t>, </a:t>
            </a:r>
          </a:p>
          <a:p>
            <a:pPr marL="450000" indent="-269999" algn="just">
              <a:spcBef>
                <a:spcPts val="0"/>
              </a:spcBef>
              <a:buSzPct val="68000"/>
            </a:pPr>
            <a:r>
              <a:t>bei denen sie sich </a:t>
            </a:r>
            <a:r>
              <a:rPr>
                <a:solidFill>
                  <a:srgbClr val="1B4A60"/>
                </a:solidFill>
                <a:latin typeface="Helvetica Neue Medium"/>
                <a:ea typeface="Helvetica Neue Medium"/>
                <a:cs typeface="Helvetica Neue Medium"/>
                <a:sym typeface="Helvetica Neue Medium"/>
              </a:rPr>
              <a:t>schlecht behandelt</a:t>
            </a:r>
            <a:r>
              <a:t> und </a:t>
            </a:r>
          </a:p>
          <a:p>
            <a:pPr marL="450000" indent="-269999" algn="just">
              <a:spcBef>
                <a:spcPts val="0"/>
              </a:spcBef>
              <a:buSzPct val="68000"/>
            </a:pPr>
            <a:r>
              <a:rPr>
                <a:solidFill>
                  <a:srgbClr val="1B4A60"/>
                </a:solidFill>
                <a:latin typeface="Helvetica Neue Medium"/>
                <a:ea typeface="Helvetica Neue Medium"/>
                <a:cs typeface="Helvetica Neue Medium"/>
                <a:sym typeface="Helvetica Neue Medium"/>
              </a:rPr>
              <a:t>manipuliert</a:t>
            </a:r>
            <a:r>
              <a:t> fühlen. </a:t>
            </a:r>
          </a:p>
          <a:p>
            <a:pPr/>
            <a:r>
              <a:t>Und das bei der </a:t>
            </a:r>
            <a:r>
              <a:rPr>
                <a:solidFill>
                  <a:srgbClr val="1B4A60"/>
                </a:solidFill>
                <a:latin typeface="Helvetica Neue Medium"/>
                <a:ea typeface="Helvetica Neue Medium"/>
                <a:cs typeface="Helvetica Neue Medium"/>
                <a:sym typeface="Helvetica Neue Medium"/>
              </a:rPr>
              <a:t>ersten Gelegenheit</a:t>
            </a:r>
            <a:r>
              <a:t>, die sich dazu bietet.  </a:t>
            </a:r>
          </a:p>
          <a:p>
            <a:pPr/>
            <a:r>
              <a:t>Niemand ist gern </a:t>
            </a:r>
            <a:r>
              <a:rPr>
                <a:solidFill>
                  <a:srgbClr val="1B4A60"/>
                </a:solidFill>
                <a:latin typeface="Helvetica Neue Medium"/>
                <a:ea typeface="Helvetica Neue Medium"/>
                <a:cs typeface="Helvetica Neue Medium"/>
                <a:sym typeface="Helvetica Neue Medium"/>
              </a:rPr>
              <a:t>Kunde</a:t>
            </a:r>
            <a:r>
              <a:t> oder </a:t>
            </a:r>
            <a:r>
              <a:rPr>
                <a:solidFill>
                  <a:srgbClr val="1B4A60"/>
                </a:solidFill>
                <a:latin typeface="Helvetica Neue Medium"/>
                <a:ea typeface="Helvetica Neue Medium"/>
                <a:cs typeface="Helvetica Neue Medium"/>
                <a:sym typeface="Helvetica Neue Medium"/>
              </a:rPr>
              <a:t>arbeitet</a:t>
            </a:r>
            <a:r>
              <a:t> für oder mit jemandem, den er für </a:t>
            </a:r>
            <a:r>
              <a:rPr>
                <a:solidFill>
                  <a:srgbClr val="1B4A60"/>
                </a:solidFill>
                <a:latin typeface="Helvetica Neue Medium"/>
                <a:ea typeface="Helvetica Neue Medium"/>
                <a:cs typeface="Helvetica Neue Medium"/>
                <a:sym typeface="Helvetica Neue Medium"/>
              </a:rPr>
              <a:t>unehrlich</a:t>
            </a:r>
            <a:r>
              <a:t> oder </a:t>
            </a:r>
            <a:r>
              <a:rPr>
                <a:solidFill>
                  <a:srgbClr val="1B4A60"/>
                </a:solidFill>
                <a:latin typeface="Helvetica Neue Medium"/>
                <a:ea typeface="Helvetica Neue Medium"/>
                <a:cs typeface="Helvetica Neue Medium"/>
                <a:sym typeface="Helvetica Neue Medium"/>
              </a:rPr>
              <a:t>schlecht</a:t>
            </a:r>
            <a:r>
              <a:t> (nicht nur im moralischen Sinne) hält.</a:t>
            </a:r>
          </a:p>
          <a:p>
            <a:pPr/>
            <a:r>
              <a:t>➙ Mit anderen Worten: </a:t>
            </a:r>
            <a:r>
              <a:rPr>
                <a:solidFill>
                  <a:srgbClr val="1B4A60"/>
                </a:solidFill>
                <a:latin typeface="Helvetica Neue Medium"/>
                <a:ea typeface="Helvetica Neue Medium"/>
                <a:cs typeface="Helvetica Neue Medium"/>
                <a:sym typeface="Helvetica Neue Medium"/>
              </a:rPr>
              <a:t>Werte schaffen Werte!</a:t>
            </a:r>
          </a:p>
        </p:txBody>
      </p:sp>
      <p:sp>
        <p:nvSpPr>
          <p:cNvPr id="324" name="aumento value® check…"/>
          <p:cNvSpPr txBox="1"/>
          <p:nvPr>
            <p:ph type="body" sz="quarter" idx="1"/>
          </p:nvPr>
        </p:nvSpPr>
        <p:spPr>
          <a:prstGeom prst="rect">
            <a:avLst/>
          </a:prstGeom>
        </p:spPr>
        <p:txBody>
          <a:bodyPr/>
          <a:lstStyle/>
          <a:p>
            <a:pPr/>
            <a:r>
              <a:t>aumento value® </a:t>
            </a:r>
            <a:r>
              <a:rPr b="0">
                <a:latin typeface="Mulish-Medium"/>
                <a:ea typeface="Mulish-Medium"/>
                <a:cs typeface="Mulish-Medium"/>
                <a:sym typeface="Mulish-Medium"/>
              </a:rPr>
              <a:t>check</a:t>
            </a:r>
            <a:endParaRPr b="0">
              <a:latin typeface="Mulish-Medium"/>
              <a:ea typeface="Mulish-Medium"/>
              <a:cs typeface="Mulish-Medium"/>
              <a:sym typeface="Mulish-Medium"/>
            </a:endParaRPr>
          </a:p>
          <a:p>
            <a:pPr defTabSz="342900">
              <a:spcBef>
                <a:spcPts val="1200"/>
              </a:spcBef>
              <a:defRPr b="0" sz="1400">
                <a:latin typeface="IBM Plex Serif Medium"/>
                <a:ea typeface="IBM Plex Serif Medium"/>
                <a:cs typeface="IBM Plex Serif Medium"/>
                <a:sym typeface="IBM Plex Serif Medium"/>
              </a:defRPr>
            </a:pPr>
            <a:r>
              <a:rPr>
                <a:latin typeface="Mulish-Medium"/>
                <a:ea typeface="Mulish-Medium"/>
                <a:cs typeface="Mulish-Medium"/>
                <a:sym typeface="Mulish-Medium"/>
              </a:rPr>
              <a:t>Werte schaffen Werte!</a:t>
            </a:r>
          </a:p>
        </p:txBody>
      </p:sp>
      <p:sp>
        <p:nvSpPr>
          <p:cNvPr id="325"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6" name="Rufzeichen-grün.png" descr="Rufzeichen-grün.png"/>
          <p:cNvPicPr>
            <a:picLocks noChangeAspect="1"/>
          </p:cNvPicPr>
          <p:nvPr/>
        </p:nvPicPr>
        <p:blipFill>
          <a:blip r:embed="rId2">
            <a:alphaModFix amt="70011"/>
            <a:extLst/>
          </a:blip>
          <a:srcRect l="2965" t="2252" r="3441" b="2328"/>
          <a:stretch>
            <a:fillRect/>
          </a:stretch>
        </p:blipFill>
        <p:spPr>
          <a:xfrm>
            <a:off x="481716" y="1815868"/>
            <a:ext cx="1720181" cy="1732505"/>
          </a:xfrm>
          <a:custGeom>
            <a:avLst/>
            <a:gdLst/>
            <a:ahLst/>
            <a:cxnLst>
              <a:cxn ang="0">
                <a:pos x="wd2" y="hd2"/>
              </a:cxn>
              <a:cxn ang="5400000">
                <a:pos x="wd2" y="hd2"/>
              </a:cxn>
              <a:cxn ang="10800000">
                <a:pos x="wd2" y="hd2"/>
              </a:cxn>
              <a:cxn ang="16200000">
                <a:pos x="wd2" y="hd2"/>
              </a:cxn>
            </a:cxnLst>
            <a:rect l="0" t="0" r="r" b="b"/>
            <a:pathLst>
              <a:path w="21552" h="21576" fill="norm" stroke="1" extrusionOk="0">
                <a:moveTo>
                  <a:pt x="10541" y="3"/>
                </a:moveTo>
                <a:cubicBezTo>
                  <a:pt x="9742" y="26"/>
                  <a:pt x="8920" y="149"/>
                  <a:pt x="8020" y="374"/>
                </a:cubicBezTo>
                <a:cubicBezTo>
                  <a:pt x="7198" y="580"/>
                  <a:pt x="5856" y="1153"/>
                  <a:pt x="5096" y="1624"/>
                </a:cubicBezTo>
                <a:cubicBezTo>
                  <a:pt x="4302" y="2118"/>
                  <a:pt x="2689" y="3552"/>
                  <a:pt x="2491" y="3938"/>
                </a:cubicBezTo>
                <a:cubicBezTo>
                  <a:pt x="2450" y="4018"/>
                  <a:pt x="2339" y="4165"/>
                  <a:pt x="2247" y="4269"/>
                </a:cubicBezTo>
                <a:cubicBezTo>
                  <a:pt x="1990" y="4557"/>
                  <a:pt x="1479" y="5370"/>
                  <a:pt x="1203" y="5929"/>
                </a:cubicBezTo>
                <a:cubicBezTo>
                  <a:pt x="930" y="6482"/>
                  <a:pt x="839" y="6698"/>
                  <a:pt x="676" y="7175"/>
                </a:cubicBezTo>
                <a:cubicBezTo>
                  <a:pt x="435" y="7881"/>
                  <a:pt x="305" y="8349"/>
                  <a:pt x="268" y="8628"/>
                </a:cubicBezTo>
                <a:cubicBezTo>
                  <a:pt x="237" y="8867"/>
                  <a:pt x="165" y="9215"/>
                  <a:pt x="49" y="9691"/>
                </a:cubicBezTo>
                <a:cubicBezTo>
                  <a:pt x="15" y="9829"/>
                  <a:pt x="-1" y="10300"/>
                  <a:pt x="0" y="10808"/>
                </a:cubicBezTo>
                <a:cubicBezTo>
                  <a:pt x="0" y="11315"/>
                  <a:pt x="20" y="11855"/>
                  <a:pt x="54" y="12122"/>
                </a:cubicBezTo>
                <a:cubicBezTo>
                  <a:pt x="161" y="12949"/>
                  <a:pt x="408" y="14015"/>
                  <a:pt x="616" y="14534"/>
                </a:cubicBezTo>
                <a:cubicBezTo>
                  <a:pt x="1039" y="15588"/>
                  <a:pt x="1179" y="15874"/>
                  <a:pt x="1561" y="16496"/>
                </a:cubicBezTo>
                <a:cubicBezTo>
                  <a:pt x="2439" y="17927"/>
                  <a:pt x="3655" y="19151"/>
                  <a:pt x="5002" y="19956"/>
                </a:cubicBezTo>
                <a:cubicBezTo>
                  <a:pt x="5206" y="20078"/>
                  <a:pt x="5425" y="20214"/>
                  <a:pt x="5489" y="20253"/>
                </a:cubicBezTo>
                <a:cubicBezTo>
                  <a:pt x="6270" y="20728"/>
                  <a:pt x="7889" y="21279"/>
                  <a:pt x="8950" y="21434"/>
                </a:cubicBezTo>
                <a:cubicBezTo>
                  <a:pt x="9231" y="21475"/>
                  <a:pt x="9544" y="21525"/>
                  <a:pt x="9646" y="21548"/>
                </a:cubicBezTo>
                <a:cubicBezTo>
                  <a:pt x="9748" y="21570"/>
                  <a:pt x="10249" y="21581"/>
                  <a:pt x="10760" y="21572"/>
                </a:cubicBezTo>
                <a:cubicBezTo>
                  <a:pt x="12818" y="21537"/>
                  <a:pt x="14432" y="21112"/>
                  <a:pt x="16244" y="20124"/>
                </a:cubicBezTo>
                <a:cubicBezTo>
                  <a:pt x="17352" y="19520"/>
                  <a:pt x="18709" y="18336"/>
                  <a:pt x="19402" y="17366"/>
                </a:cubicBezTo>
                <a:cubicBezTo>
                  <a:pt x="20604" y="15683"/>
                  <a:pt x="21241" y="14126"/>
                  <a:pt x="21480" y="12290"/>
                </a:cubicBezTo>
                <a:cubicBezTo>
                  <a:pt x="21599" y="11377"/>
                  <a:pt x="21563" y="9463"/>
                  <a:pt x="21415" y="8905"/>
                </a:cubicBezTo>
                <a:cubicBezTo>
                  <a:pt x="21392" y="8816"/>
                  <a:pt x="21310" y="8481"/>
                  <a:pt x="21231" y="8163"/>
                </a:cubicBezTo>
                <a:cubicBezTo>
                  <a:pt x="20907" y="6859"/>
                  <a:pt x="20287" y="5518"/>
                  <a:pt x="19541" y="4496"/>
                </a:cubicBezTo>
                <a:cubicBezTo>
                  <a:pt x="18464" y="3020"/>
                  <a:pt x="17087" y="1856"/>
                  <a:pt x="15543" y="1120"/>
                </a:cubicBezTo>
                <a:cubicBezTo>
                  <a:pt x="14539" y="642"/>
                  <a:pt x="14108" y="499"/>
                  <a:pt x="12918" y="236"/>
                </a:cubicBezTo>
                <a:cubicBezTo>
                  <a:pt x="12115" y="58"/>
                  <a:pt x="11340" y="-19"/>
                  <a:pt x="10541" y="3"/>
                </a:cubicBezTo>
                <a:close/>
                <a:moveTo>
                  <a:pt x="10859" y="14905"/>
                </a:moveTo>
                <a:cubicBezTo>
                  <a:pt x="12606" y="14902"/>
                  <a:pt x="12469" y="14872"/>
                  <a:pt x="12525" y="15280"/>
                </a:cubicBezTo>
                <a:cubicBezTo>
                  <a:pt x="12575" y="15645"/>
                  <a:pt x="12575" y="17387"/>
                  <a:pt x="12525" y="17435"/>
                </a:cubicBezTo>
                <a:cubicBezTo>
                  <a:pt x="12482" y="17477"/>
                  <a:pt x="9564" y="17531"/>
                  <a:pt x="9308" y="17495"/>
                </a:cubicBezTo>
                <a:cubicBezTo>
                  <a:pt x="9250" y="17487"/>
                  <a:pt x="9184" y="17443"/>
                  <a:pt x="9159" y="17396"/>
                </a:cubicBezTo>
                <a:cubicBezTo>
                  <a:pt x="9131" y="17345"/>
                  <a:pt x="9117" y="16865"/>
                  <a:pt x="9124" y="16205"/>
                </a:cubicBezTo>
                <a:cubicBezTo>
                  <a:pt x="9134" y="15197"/>
                  <a:pt x="9144" y="15090"/>
                  <a:pt x="9223" y="15004"/>
                </a:cubicBezTo>
                <a:cubicBezTo>
                  <a:pt x="9308" y="14911"/>
                  <a:pt x="9356" y="14907"/>
                  <a:pt x="10859" y="14905"/>
                </a:cubicBezTo>
                <a:close/>
              </a:path>
            </a:pathLst>
          </a:custGeom>
          <a:ln w="12700">
            <a:miter lim="400000"/>
          </a:ln>
          <a:effectLst>
            <a:outerShdw sx="100000" sy="100000" kx="0" ky="0" algn="b" rotWithShape="0" blurRad="190500" dist="0"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2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2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2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32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32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32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32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323">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Daher: Die Unternehmenskultur macht Unternehmen erfolgreich und wertvoll, hat aber auch Einfluss auf die emotionale Seite während einer Transaktion.1…"/>
          <p:cNvSpPr txBox="1"/>
          <p:nvPr>
            <p:ph type="title"/>
          </p:nvPr>
        </p:nvSpPr>
        <p:spPr>
          <a:xfrm>
            <a:off x="3729599" y="648438"/>
            <a:ext cx="5053602" cy="3846624"/>
          </a:xfrm>
          <a:prstGeom prst="rect">
            <a:avLst/>
          </a:prstGeom>
        </p:spPr>
        <p:txBody>
          <a:bodyPr>
            <a:noAutofit/>
          </a:bodyPr>
          <a:lstStyle/>
          <a:p>
            <a:pPr/>
            <a:r>
              <a:t>Daher: Die </a:t>
            </a:r>
            <a:r>
              <a:rPr>
                <a:solidFill>
                  <a:srgbClr val="1B4A60"/>
                </a:solidFill>
                <a:latin typeface="Helvetica Neue Medium"/>
                <a:ea typeface="Helvetica Neue Medium"/>
                <a:cs typeface="Helvetica Neue Medium"/>
                <a:sym typeface="Helvetica Neue Medium"/>
              </a:rPr>
              <a:t>Unternehmenskultur</a:t>
            </a:r>
            <a:r>
              <a:t> macht Unternehmen </a:t>
            </a:r>
            <a:r>
              <a:rPr>
                <a:solidFill>
                  <a:srgbClr val="1B4A60"/>
                </a:solidFill>
                <a:latin typeface="Helvetica Neue Medium"/>
                <a:ea typeface="Helvetica Neue Medium"/>
                <a:cs typeface="Helvetica Neue Medium"/>
                <a:sym typeface="Helvetica Neue Medium"/>
              </a:rPr>
              <a:t>erfolgreich und wertvoll</a:t>
            </a:r>
            <a:r>
              <a:t>, hat </a:t>
            </a:r>
            <a:r>
              <a:rPr>
                <a:solidFill>
                  <a:srgbClr val="1B4A60"/>
                </a:solidFill>
                <a:latin typeface="Helvetica Neue Medium"/>
                <a:ea typeface="Helvetica Neue Medium"/>
                <a:cs typeface="Helvetica Neue Medium"/>
                <a:sym typeface="Helvetica Neue Medium"/>
              </a:rPr>
              <a:t>aber auch Einfluss</a:t>
            </a:r>
            <a:r>
              <a:t> auf die emotionale Seite während einer </a:t>
            </a:r>
            <a:r>
              <a:rPr>
                <a:solidFill>
                  <a:srgbClr val="1B4A60"/>
                </a:solidFill>
                <a:latin typeface="Helvetica Neue Medium"/>
                <a:ea typeface="Helvetica Neue Medium"/>
                <a:cs typeface="Helvetica Neue Medium"/>
                <a:sym typeface="Helvetica Neue Medium"/>
              </a:rPr>
              <a:t>Transaktion</a:t>
            </a:r>
            <a:r>
              <a:t>.</a:t>
            </a:r>
            <a:r>
              <a:rPr baseline="31999"/>
              <a:t>1</a:t>
            </a:r>
            <a:endParaRPr baseline="31999"/>
          </a:p>
          <a:p>
            <a:pPr/>
            <a:r>
              <a:t>So weit so gut, aber … </a:t>
            </a:r>
          </a:p>
          <a:p>
            <a:pPr marL="540000" indent="-360000" algn="just">
              <a:lnSpc>
                <a:spcPct val="110000"/>
              </a:lnSpc>
              <a:spcBef>
                <a:spcPts val="0"/>
              </a:spcBef>
              <a:buSzPct val="100000"/>
            </a:pPr>
            <a:r>
              <a:t>Wie können diese Werte eines Unternehmens </a:t>
            </a:r>
            <a:r>
              <a:rPr>
                <a:solidFill>
                  <a:srgbClr val="1B4A60"/>
                </a:solidFill>
                <a:latin typeface="Helvetica Neue Medium"/>
                <a:ea typeface="Helvetica Neue Medium"/>
                <a:cs typeface="Helvetica Neue Medium"/>
                <a:sym typeface="Helvetica Neue Medium"/>
              </a:rPr>
              <a:t>gemessen</a:t>
            </a:r>
            <a:r>
              <a:t> werden? </a:t>
            </a:r>
          </a:p>
          <a:p>
            <a:pPr marL="540000" indent="-360000" algn="just">
              <a:lnSpc>
                <a:spcPct val="110000"/>
              </a:lnSpc>
              <a:spcBef>
                <a:spcPts val="0"/>
              </a:spcBef>
              <a:buSzPct val="100000"/>
            </a:pPr>
            <a:r>
              <a:t>Wie können Chancen und Wertsteigerung transparent </a:t>
            </a:r>
            <a:r>
              <a:rPr>
                <a:solidFill>
                  <a:srgbClr val="1B4A60"/>
                </a:solidFill>
                <a:latin typeface="Helvetica Neue Medium"/>
                <a:ea typeface="Helvetica Neue Medium"/>
                <a:cs typeface="Helvetica Neue Medium"/>
                <a:sym typeface="Helvetica Neue Medium"/>
              </a:rPr>
              <a:t>identifiziert</a:t>
            </a:r>
            <a:r>
              <a:t> werden?</a:t>
            </a:r>
          </a:p>
          <a:p>
            <a:pPr marL="540000" indent="-360000" algn="just">
              <a:lnSpc>
                <a:spcPct val="110000"/>
              </a:lnSpc>
              <a:spcBef>
                <a:spcPts val="0"/>
              </a:spcBef>
              <a:buSzPct val="100000"/>
            </a:pPr>
            <a:r>
              <a:t>Wie können daraus </a:t>
            </a:r>
            <a:r>
              <a:rPr>
                <a:solidFill>
                  <a:srgbClr val="1B4A60"/>
                </a:solidFill>
                <a:latin typeface="Helvetica Neue Medium"/>
                <a:ea typeface="Helvetica Neue Medium"/>
                <a:cs typeface="Helvetica Neue Medium"/>
                <a:sym typeface="Helvetica Neue Medium"/>
              </a:rPr>
              <a:t>Maßnahmen</a:t>
            </a:r>
            <a:r>
              <a:t> abgeleitet werden?</a:t>
            </a:r>
          </a:p>
          <a:p>
            <a:pPr marL="540000" indent="-360000" algn="just">
              <a:lnSpc>
                <a:spcPct val="110000"/>
              </a:lnSpc>
              <a:spcBef>
                <a:spcPts val="0"/>
              </a:spcBef>
              <a:buSzPct val="100000"/>
            </a:pPr>
            <a:r>
              <a:t>Wie kann der </a:t>
            </a:r>
            <a:r>
              <a:rPr>
                <a:solidFill>
                  <a:srgbClr val="1B4A60"/>
                </a:solidFill>
                <a:latin typeface="Helvetica Neue Medium"/>
                <a:ea typeface="Helvetica Neue Medium"/>
                <a:cs typeface="Helvetica Neue Medium"/>
                <a:sym typeface="Helvetica Neue Medium"/>
              </a:rPr>
              <a:t>Erfolg</a:t>
            </a:r>
            <a:r>
              <a:t> dieser Massnahmen </a:t>
            </a:r>
            <a:r>
              <a:rPr>
                <a:solidFill>
                  <a:srgbClr val="1B4A60"/>
                </a:solidFill>
                <a:latin typeface="Helvetica Neue Medium"/>
                <a:ea typeface="Helvetica Neue Medium"/>
                <a:cs typeface="Helvetica Neue Medium"/>
                <a:sym typeface="Helvetica Neue Medium"/>
              </a:rPr>
              <a:t>überprüft</a:t>
            </a:r>
            <a:r>
              <a:t> werden? </a:t>
            </a:r>
          </a:p>
          <a:p>
            <a:pPr/>
            <a:r>
              <a:t>Anders ausgedrückt: Wie kann dies alles in </a:t>
            </a:r>
            <a:r>
              <a:rPr>
                <a:solidFill>
                  <a:srgbClr val="1B4A60"/>
                </a:solidFill>
                <a:latin typeface="Helvetica Neue Medium"/>
                <a:ea typeface="Helvetica Neue Medium"/>
                <a:cs typeface="Helvetica Neue Medium"/>
                <a:sym typeface="Helvetica Neue Medium"/>
              </a:rPr>
              <a:t>Zahlen gegossen</a:t>
            </a:r>
            <a:r>
              <a:t> werden? Wie kann der Wert des Unternehmens (in Euro oder Franken) gesteigert werden?</a:t>
            </a:r>
          </a:p>
        </p:txBody>
      </p:sp>
      <p:sp>
        <p:nvSpPr>
          <p:cNvPr id="329"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0" name="1 Vgl. Grass, P. (2017): Werte und Kultur als Faktoren für den Unternehmenserfolg. In: ifaa | Betriebspraxis &amp; Arbeitsforschung 230 | 2017, S. 54;…"/>
          <p:cNvSpPr txBox="1"/>
          <p:nvPr/>
        </p:nvSpPr>
        <p:spPr>
          <a:xfrm>
            <a:off x="3820810" y="4514251"/>
            <a:ext cx="4832402" cy="2670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00000"/>
              </a:lnSpc>
              <a:spcBef>
                <a:spcPts val="0"/>
              </a:spcBef>
              <a:defRPr sz="600"/>
            </a:pPr>
            <a:r>
              <a:rPr baseline="31999"/>
              <a:t>1</a:t>
            </a:r>
            <a:r>
              <a:t> Vgl. Grass, P. (2017): Werte und Kultur als Faktoren für den Unternehmenserfolg. In: ifaa | Betriebspraxis &amp; Arbeitsforschung 230 | 2017, S. 54; </a:t>
            </a:r>
          </a:p>
          <a:p>
            <a:pPr>
              <a:lnSpc>
                <a:spcPct val="100000"/>
              </a:lnSpc>
              <a:spcBef>
                <a:spcPts val="0"/>
              </a:spcBef>
              <a:defRPr sz="600"/>
            </a:pPr>
            <a:r>
              <a:t>Becker, W. et al. (2016): Mergers &amp; Acquisitions im Mittelstand, S. 130 ff.</a:t>
            </a:r>
          </a:p>
        </p:txBody>
      </p:sp>
      <p:pic>
        <p:nvPicPr>
          <p:cNvPr id="331" name="Fragezeichen-pixabay_question-3838906_640.jpg" descr="Fragezeichen-pixabay_question-3838906_640.jpg"/>
          <p:cNvPicPr>
            <a:picLocks noChangeAspect="1"/>
          </p:cNvPicPr>
          <p:nvPr/>
        </p:nvPicPr>
        <p:blipFill>
          <a:blip r:embed="rId2">
            <a:extLst/>
          </a:blip>
          <a:stretch>
            <a:fillRect/>
          </a:stretch>
        </p:blipFill>
        <p:spPr>
          <a:xfrm>
            <a:off x="465693" y="1760482"/>
            <a:ext cx="2437614" cy="1622536"/>
          </a:xfrm>
          <a:prstGeom prst="rect">
            <a:avLst/>
          </a:prstGeom>
          <a:ln w="12700">
            <a:miter lim="400000"/>
          </a:ln>
          <a:effectLst>
            <a:outerShdw sx="100000" sy="100000" kx="0" ky="0" algn="b" rotWithShape="0" blurRad="190500" dist="0" dir="5400000">
              <a:srgbClr val="000000"/>
            </a:outerShdw>
          </a:effectLst>
        </p:spPr>
      </p:pic>
      <p:sp>
        <p:nvSpPr>
          <p:cNvPr id="332" name="aumento value® check…"/>
          <p:cNvSpPr txBox="1"/>
          <p:nvPr>
            <p:ph type="body" sz="quarter" idx="1"/>
          </p:nvPr>
        </p:nvSpPr>
        <p:spPr>
          <a:prstGeom prst="rect">
            <a:avLst/>
          </a:prstGeom>
        </p:spPr>
        <p:txBody>
          <a:bodyPr/>
          <a:lstStyle/>
          <a:p>
            <a:pPr/>
            <a:r>
              <a:t>aumento value® </a:t>
            </a:r>
            <a:r>
              <a:rPr b="0">
                <a:latin typeface="Mulish-Medium"/>
                <a:ea typeface="Mulish-Medium"/>
                <a:cs typeface="Mulish-Medium"/>
                <a:sym typeface="Mulish-Medium"/>
              </a:rPr>
              <a:t>check</a:t>
            </a:r>
            <a:endParaRPr b="0">
              <a:latin typeface="Mulish-Medium"/>
              <a:ea typeface="Mulish-Medium"/>
              <a:cs typeface="Mulish-Medium"/>
              <a:sym typeface="Mulish-Medium"/>
            </a:endParaRPr>
          </a:p>
          <a:p>
            <a:pPr defTabSz="342900">
              <a:spcBef>
                <a:spcPts val="1200"/>
              </a:spcBef>
              <a:defRPr b="0" sz="1400">
                <a:latin typeface="IBM Plex Serif Medium"/>
                <a:ea typeface="IBM Plex Serif Medium"/>
                <a:cs typeface="IBM Plex Serif Medium"/>
                <a:sym typeface="IBM Plex Serif Medium"/>
              </a:defRPr>
            </a:pPr>
            <a:r>
              <a:rPr>
                <a:latin typeface="Mulish-Medium"/>
                <a:ea typeface="Mulish-Medium"/>
                <a:cs typeface="Mulish-Medium"/>
                <a:sym typeface="Mulish-Medium"/>
              </a:rPr>
              <a:t>Werte schaffen Werte!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28">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330">
                                            <p:bg/>
                                          </p:spTgt>
                                        </p:tgtEl>
                                        <p:attrNameLst>
                                          <p:attrName>style.visibility</p:attrName>
                                        </p:attrNameLst>
                                      </p:cBhvr>
                                      <p:to>
                                        <p:strVal val="visible"/>
                                      </p:to>
                                    </p:set>
                                  </p:childTnLst>
                                </p:cTn>
                              </p:par>
                              <p:par>
                                <p:cTn id="12" presetClass="entr" nodeType="withEffect" presetSubtype="0" presetID="1" grpId="2" fill="hold">
                                  <p:stCondLst>
                                    <p:cond delay="0"/>
                                  </p:stCondLst>
                                  <p:iterate type="el" backwards="0">
                                    <p:tmAbs val="0"/>
                                  </p:iterate>
                                  <p:childTnLst>
                                    <p:set>
                                      <p:cBhvr>
                                        <p:cTn id="13" fill="hold"/>
                                        <p:tgtEl>
                                          <p:spTgt spid="330">
                                            <p:txEl>
                                              <p:pRg st="0" end="0"/>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2" fill="hold">
                                  <p:stCondLst>
                                    <p:cond delay="0"/>
                                  </p:stCondLst>
                                  <p:iterate type="el" backwards="0">
                                    <p:tmAbs val="0"/>
                                  </p:iterate>
                                  <p:childTnLst>
                                    <p:set>
                                      <p:cBhvr>
                                        <p:cTn id="16" fill="hold"/>
                                        <p:tgtEl>
                                          <p:spTgt spid="33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2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2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2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328">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328">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328">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0" grpId="2"/>
      <p:bldP build="p" bldLvl="5" animBg="1" rev="0" advAuto="0" spid="32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5" name="1. Messung"/>
          <p:cNvSpPr txBox="1"/>
          <p:nvPr>
            <p:ph type="body" sz="quarter" idx="1"/>
          </p:nvPr>
        </p:nvSpPr>
        <p:spPr>
          <a:prstGeom prst="rect">
            <a:avLst/>
          </a:prstGeom>
        </p:spPr>
        <p:txBody>
          <a:bodyPr/>
          <a:lstStyle/>
          <a:p>
            <a:pPr/>
            <a:r>
              <a:t>1. Messung</a:t>
            </a:r>
          </a:p>
        </p:txBody>
      </p:sp>
      <p:sp>
        <p:nvSpPr>
          <p:cNvPr id="336" name="Der aumento value® check stützt sich nicht auf „manipulierbare“ Finanzkennzahlen.…"/>
          <p:cNvSpPr txBox="1"/>
          <p:nvPr>
            <p:ph type="title"/>
          </p:nvPr>
        </p:nvSpPr>
        <p:spPr>
          <a:xfrm>
            <a:off x="3729599" y="597638"/>
            <a:ext cx="5053602" cy="3846624"/>
          </a:xfrm>
          <a:prstGeom prst="rect">
            <a:avLst/>
          </a:prstGeom>
        </p:spPr>
        <p:txBody>
          <a:bodyPr>
            <a:noAutofit/>
          </a:bodyPr>
          <a:lstStyle/>
          <a:p>
            <a:pPr/>
            <a:r>
              <a:t>Der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a:t>
            </a:r>
            <a:r>
              <a:t> stützt sich nicht auf </a:t>
            </a:r>
            <a:r>
              <a:rPr>
                <a:solidFill>
                  <a:srgbClr val="1B4A60"/>
                </a:solidFill>
                <a:latin typeface="Helvetica Neue Medium"/>
                <a:ea typeface="Helvetica Neue Medium"/>
                <a:cs typeface="Helvetica Neue Medium"/>
                <a:sym typeface="Helvetica Neue Medium"/>
              </a:rPr>
              <a:t>„manipulierbare“ Finanzkennzahlen</a:t>
            </a:r>
            <a:r>
              <a:t>.</a:t>
            </a:r>
          </a:p>
          <a:p>
            <a:pPr/>
            <a:r>
              <a:t>Die für die Berechnung des </a:t>
            </a:r>
            <a:r>
              <a:rPr>
                <a:solidFill>
                  <a:srgbClr val="000000"/>
                </a:solidFill>
                <a:latin typeface="IBM Plex Serif Medium"/>
                <a:ea typeface="IBM Plex Serif Medium"/>
                <a:cs typeface="IBM Plex Serif Medium"/>
                <a:sym typeface="IBM Plex Serif Medium"/>
              </a:rPr>
              <a:t>aumento value®</a:t>
            </a:r>
            <a:r>
              <a:t> </a:t>
            </a:r>
            <a:r>
              <a:rPr>
                <a:solidFill>
                  <a:srgbClr val="000000"/>
                </a:solidFill>
                <a:latin typeface="Mulish-Regular"/>
                <a:ea typeface="Mulish-Regular"/>
                <a:cs typeface="Mulish-Regular"/>
                <a:sym typeface="Mulish-Regular"/>
              </a:rPr>
              <a:t>check</a:t>
            </a:r>
            <a:r>
              <a:t> nötigen Werte werden von geschulten und lizenzierten Beratern mittels Fragebogens erhoben. </a:t>
            </a:r>
          </a:p>
          <a:p>
            <a:pPr/>
            <a:r>
              <a:t>Es werden Antworten zu </a:t>
            </a:r>
            <a:r>
              <a:rPr>
                <a:solidFill>
                  <a:srgbClr val="1B4A60"/>
                </a:solidFill>
                <a:latin typeface="Helvetica Neue Medium"/>
                <a:ea typeface="Helvetica Neue Medium"/>
                <a:cs typeface="Helvetica Neue Medium"/>
                <a:sym typeface="Helvetica Neue Medium"/>
              </a:rPr>
              <a:t>109 (102) Fragen</a:t>
            </a:r>
            <a:r>
              <a:t> in </a:t>
            </a:r>
            <a:r>
              <a:rPr>
                <a:solidFill>
                  <a:srgbClr val="1B4A60"/>
                </a:solidFill>
                <a:latin typeface="Helvetica Neue Medium"/>
                <a:ea typeface="Helvetica Neue Medium"/>
                <a:cs typeface="Helvetica Neue Medium"/>
                <a:sym typeface="Helvetica Neue Medium"/>
              </a:rPr>
              <a:t>6 Kategorien</a:t>
            </a:r>
            <a:r>
              <a:t> ermittelt. Die Kategorien decken die </a:t>
            </a:r>
            <a:r>
              <a:rPr>
                <a:solidFill>
                  <a:srgbClr val="1B4A60"/>
                </a:solidFill>
                <a:latin typeface="Helvetica Neue Medium"/>
                <a:ea typeface="Helvetica Neue Medium"/>
                <a:cs typeface="Helvetica Neue Medium"/>
                <a:sym typeface="Helvetica Neue Medium"/>
              </a:rPr>
              <a:t>kritischen Bereiche</a:t>
            </a:r>
            <a:r>
              <a:t> eines Unternehmens ab.</a:t>
            </a:r>
          </a:p>
        </p:txBody>
      </p:sp>
      <p:graphicFrame>
        <p:nvGraphicFramePr>
          <p:cNvPr id="337" name="Tabelle"/>
          <p:cNvGraphicFramePr/>
          <p:nvPr/>
        </p:nvGraphicFramePr>
        <p:xfrm>
          <a:off x="3814057" y="2792352"/>
          <a:ext cx="3462081" cy="204062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56984"/>
                <a:gridCol w="2701578"/>
                <a:gridCol w="603517"/>
              </a:tblGrid>
              <a:tr h="253491">
                <a:tc gridSpan="2">
                  <a:txBody>
                    <a:bodyPr/>
                    <a:lstStyle/>
                    <a:p>
                      <a:pPr algn="l" defTabSz="457200">
                        <a:defRPr sz="1800"/>
                      </a:pPr>
                      <a:r>
                        <a:rPr sz="1000">
                          <a:latin typeface="Helvetica Neue Medium"/>
                          <a:ea typeface="Helvetica Neue Medium"/>
                          <a:cs typeface="Helvetica Neue Medium"/>
                          <a:sym typeface="Helvetica Neue Medium"/>
                        </a:rPr>
                        <a:t>Kategorie</a:t>
                      </a:r>
                    </a:p>
                  </a:txBody>
                  <a:tcPr marL="50800" marR="50800" marT="50800" marB="50800" anchor="ctr" anchorCtr="0" horzOverflow="overflow">
                    <a:lnL w="0">
                      <a:miter lim="400000"/>
                    </a:lnL>
                    <a:lnR w="0">
                      <a:miter lim="400000"/>
                    </a:lnR>
                    <a:lnT w="0">
                      <a:miter lim="400000"/>
                    </a:lnT>
                    <a:lnB w="0">
                      <a:miter lim="400000"/>
                    </a:lnB>
                    <a:solidFill>
                      <a:srgbClr val="A9B8EA"/>
                    </a:solidFill>
                  </a:tcPr>
                </a:tc>
                <a:tc hMerge="1">
                  <a:tcPr/>
                </a:tc>
                <a:tc>
                  <a:txBody>
                    <a:bodyPr/>
                    <a:lstStyle/>
                    <a:p>
                      <a:pPr algn="ctr" defTabSz="457200">
                        <a:defRPr sz="1800"/>
                      </a:pPr>
                      <a:r>
                        <a:rPr sz="1000">
                          <a:latin typeface="Helvetica Neue Medium"/>
                          <a:ea typeface="Helvetica Neue Medium"/>
                          <a:cs typeface="Helvetica Neue Medium"/>
                          <a:sym typeface="Helvetica Neue Medium"/>
                        </a:rPr>
                        <a:t>Fragen</a:t>
                      </a:r>
                    </a:p>
                  </a:txBody>
                  <a:tcPr marL="50800" marR="50800" marT="50800" marB="50800" anchor="ctr" anchorCtr="0" horzOverflow="overflow">
                    <a:lnL w="0">
                      <a:miter lim="400000"/>
                    </a:lnL>
                    <a:lnR w="0">
                      <a:miter lim="400000"/>
                    </a:lnR>
                    <a:lnT w="0">
                      <a:miter lim="400000"/>
                    </a:lnT>
                    <a:lnB w="0">
                      <a:miter lim="400000"/>
                    </a:lnB>
                    <a:solidFill>
                      <a:srgbClr val="A9B8EA"/>
                    </a:solidFill>
                  </a:tcPr>
                </a:tc>
              </a:tr>
              <a:tr h="253491">
                <a:tc>
                  <a:txBody>
                    <a:bodyPr/>
                    <a:lstStyle/>
                    <a:p>
                      <a:pPr algn="l" defTabSz="457200">
                        <a:defRPr sz="1800"/>
                      </a:pPr>
                      <a:r>
                        <a:rPr sz="1000">
                          <a:latin typeface="+mn-lt"/>
                          <a:ea typeface="+mn-ea"/>
                          <a:cs typeface="+mn-cs"/>
                          <a:sym typeface="Helvetica Neue Light"/>
                        </a:rPr>
                        <a:t>I</a:t>
                      </a:r>
                    </a:p>
                  </a:txBody>
                  <a:tcPr marL="50800" marR="50800" marT="50800" marB="50800" anchor="ctr" anchorCtr="0" horzOverflow="overflow">
                    <a:lnL w="0">
                      <a:miter lim="400000"/>
                    </a:lnL>
                    <a:lnR w="0">
                      <a:miter lim="400000"/>
                    </a:lnR>
                    <a:lnT w="0">
                      <a:miter lim="400000"/>
                    </a:lnT>
                    <a:lnB w="0">
                      <a:miter lim="400000"/>
                    </a:lnB>
                    <a:noFill/>
                  </a:tcPr>
                </a:tc>
                <a:tc>
                  <a:txBody>
                    <a:bodyPr/>
                    <a:lstStyle/>
                    <a:p>
                      <a:pPr algn="l" defTabSz="457200">
                        <a:defRPr sz="1800"/>
                      </a:pPr>
                      <a:r>
                        <a:rPr sz="1000">
                          <a:latin typeface="+mn-lt"/>
                          <a:ea typeface="+mn-ea"/>
                          <a:cs typeface="+mn-cs"/>
                          <a:sym typeface="Helvetica Neue Light"/>
                        </a:rPr>
                        <a:t>Unternehmen – Struktur und Strategie</a:t>
                      </a:r>
                    </a:p>
                  </a:txBody>
                  <a:tcPr marL="50800" marR="50800" marT="50800" marB="50800" anchor="ctr" anchorCtr="0" horzOverflow="overflow">
                    <a:lnL w="0">
                      <a:miter lim="400000"/>
                    </a:lnL>
                    <a:lnR w="0">
                      <a:miter lim="400000"/>
                    </a:lnR>
                    <a:lnT w="0">
                      <a:miter lim="400000"/>
                    </a:lnT>
                    <a:lnB w="0">
                      <a:miter lim="400000"/>
                    </a:lnB>
                    <a:noFill/>
                  </a:tcPr>
                </a:tc>
                <a:tc>
                  <a:txBody>
                    <a:bodyPr/>
                    <a:lstStyle/>
                    <a:p>
                      <a:pPr algn="ctr" defTabSz="457200">
                        <a:defRPr sz="1800"/>
                      </a:pPr>
                      <a:r>
                        <a:rPr spc="0" sz="1000">
                          <a:latin typeface="+mn-lt"/>
                          <a:ea typeface="+mn-ea"/>
                          <a:cs typeface="+mn-cs"/>
                          <a:sym typeface="Helvetica Neue Light"/>
                        </a:rPr>
                        <a:t>41</a:t>
                      </a:r>
                    </a:p>
                  </a:txBody>
                  <a:tcPr marL="50800" marR="50800" marT="50800" marB="50800" anchor="ctr" anchorCtr="0" horzOverflow="overflow">
                    <a:lnL w="0">
                      <a:miter lim="400000"/>
                    </a:lnL>
                    <a:lnR w="0">
                      <a:miter lim="400000"/>
                    </a:lnR>
                    <a:lnT w="0">
                      <a:miter lim="400000"/>
                    </a:lnT>
                    <a:lnB w="0">
                      <a:miter lim="400000"/>
                    </a:lnB>
                    <a:noFill/>
                  </a:tcPr>
                </a:tc>
              </a:tr>
              <a:tr h="253491">
                <a:tc>
                  <a:txBody>
                    <a:bodyPr/>
                    <a:lstStyle/>
                    <a:p>
                      <a:pPr algn="l" defTabSz="457200">
                        <a:defRPr sz="1800"/>
                      </a:pPr>
                      <a:r>
                        <a:rPr sz="1000">
                          <a:latin typeface="+mn-lt"/>
                          <a:ea typeface="+mn-ea"/>
                          <a:cs typeface="+mn-cs"/>
                          <a:sym typeface="Helvetica Neue Light"/>
                        </a:rPr>
                        <a:t>II</a:t>
                      </a:r>
                    </a:p>
                  </a:txBody>
                  <a:tcPr marL="50800" marR="50800" marT="50800" marB="50800" anchor="ctr" anchorCtr="0" horzOverflow="overflow">
                    <a:lnL w="0">
                      <a:miter lim="400000"/>
                    </a:lnL>
                    <a:lnR w="0">
                      <a:miter lim="400000"/>
                    </a:lnR>
                    <a:lnT w="0">
                      <a:miter lim="400000"/>
                    </a:lnT>
                    <a:lnB w="0">
                      <a:miter lim="400000"/>
                    </a:lnB>
                    <a:noFill/>
                  </a:tcPr>
                </a:tc>
                <a:tc>
                  <a:txBody>
                    <a:bodyPr/>
                    <a:lstStyle/>
                    <a:p>
                      <a:pPr algn="l" defTabSz="457200">
                        <a:defRPr sz="1800"/>
                      </a:pPr>
                      <a:r>
                        <a:rPr sz="1000">
                          <a:latin typeface="+mn-lt"/>
                          <a:ea typeface="+mn-ea"/>
                          <a:cs typeface="+mn-cs"/>
                          <a:sym typeface="Helvetica Neue Light"/>
                        </a:rPr>
                        <a:t>Finanzen und Compliance</a:t>
                      </a:r>
                    </a:p>
                  </a:txBody>
                  <a:tcPr marL="50800" marR="50800" marT="50800" marB="50800" anchor="ctr" anchorCtr="0" horzOverflow="overflow">
                    <a:lnL w="0">
                      <a:miter lim="400000"/>
                    </a:lnL>
                    <a:lnR w="0">
                      <a:miter lim="400000"/>
                    </a:lnR>
                    <a:lnT w="0">
                      <a:miter lim="400000"/>
                    </a:lnT>
                    <a:lnB w="0">
                      <a:miter lim="400000"/>
                    </a:lnB>
                    <a:noFill/>
                  </a:tcPr>
                </a:tc>
                <a:tc>
                  <a:txBody>
                    <a:bodyPr/>
                    <a:lstStyle/>
                    <a:p>
                      <a:pPr algn="ctr" defTabSz="457200">
                        <a:defRPr sz="1800"/>
                      </a:pPr>
                      <a:r>
                        <a:rPr spc="0" sz="1000">
                          <a:latin typeface="+mn-lt"/>
                          <a:ea typeface="+mn-ea"/>
                          <a:cs typeface="+mn-cs"/>
                          <a:sym typeface="Helvetica Neue Light"/>
                        </a:rPr>
                        <a:t>11</a:t>
                      </a:r>
                    </a:p>
                  </a:txBody>
                  <a:tcPr marL="50800" marR="50800" marT="50800" marB="50800" anchor="ctr" anchorCtr="0" horzOverflow="overflow">
                    <a:lnL w="0">
                      <a:miter lim="400000"/>
                    </a:lnL>
                    <a:lnR w="0">
                      <a:miter lim="400000"/>
                    </a:lnR>
                    <a:lnT w="0">
                      <a:miter lim="400000"/>
                    </a:lnT>
                    <a:lnB w="0">
                      <a:miter lim="400000"/>
                    </a:lnB>
                    <a:noFill/>
                  </a:tcPr>
                </a:tc>
              </a:tr>
              <a:tr h="253491">
                <a:tc>
                  <a:txBody>
                    <a:bodyPr/>
                    <a:lstStyle/>
                    <a:p>
                      <a:pPr algn="l" defTabSz="457200">
                        <a:defRPr sz="1800"/>
                      </a:pPr>
                      <a:r>
                        <a:rPr sz="1000">
                          <a:latin typeface="+mn-lt"/>
                          <a:ea typeface="+mn-ea"/>
                          <a:cs typeface="+mn-cs"/>
                          <a:sym typeface="Helvetica Neue Light"/>
                        </a:rPr>
                        <a:t>III</a:t>
                      </a:r>
                    </a:p>
                  </a:txBody>
                  <a:tcPr marL="50800" marR="50800" marT="50800" marB="50800" anchor="ctr" anchorCtr="0" horzOverflow="overflow">
                    <a:lnL w="0">
                      <a:miter lim="400000"/>
                    </a:lnL>
                    <a:lnR w="0">
                      <a:miter lim="400000"/>
                    </a:lnR>
                    <a:lnT w="0">
                      <a:miter lim="400000"/>
                    </a:lnT>
                    <a:lnB w="0">
                      <a:miter lim="400000"/>
                    </a:lnB>
                    <a:noFill/>
                  </a:tcPr>
                </a:tc>
                <a:tc>
                  <a:txBody>
                    <a:bodyPr/>
                    <a:lstStyle/>
                    <a:p>
                      <a:pPr algn="l" defTabSz="457200">
                        <a:defRPr sz="1800"/>
                      </a:pPr>
                      <a:r>
                        <a:rPr sz="1000">
                          <a:latin typeface="+mn-lt"/>
                          <a:ea typeface="+mn-ea"/>
                          <a:cs typeface="+mn-cs"/>
                          <a:sym typeface="Helvetica Neue Light"/>
                        </a:rPr>
                        <a:t>Marketing und Vertrieb</a:t>
                      </a:r>
                    </a:p>
                  </a:txBody>
                  <a:tcPr marL="50800" marR="50800" marT="50800" marB="50800" anchor="ctr" anchorCtr="0" horzOverflow="overflow">
                    <a:lnL w="0">
                      <a:miter lim="400000"/>
                    </a:lnL>
                    <a:lnR w="0">
                      <a:miter lim="400000"/>
                    </a:lnR>
                    <a:lnT w="0">
                      <a:miter lim="400000"/>
                    </a:lnT>
                    <a:lnB w="0">
                      <a:miter lim="400000"/>
                    </a:lnB>
                    <a:noFill/>
                  </a:tcPr>
                </a:tc>
                <a:tc>
                  <a:txBody>
                    <a:bodyPr/>
                    <a:lstStyle/>
                    <a:p>
                      <a:pPr algn="ctr" defTabSz="457200">
                        <a:defRPr sz="1800"/>
                      </a:pPr>
                      <a:r>
                        <a:rPr spc="0" sz="1000">
                          <a:latin typeface="+mn-lt"/>
                          <a:ea typeface="+mn-ea"/>
                          <a:cs typeface="+mn-cs"/>
                          <a:sym typeface="Helvetica Neue Light"/>
                        </a:rPr>
                        <a:t>13</a:t>
                      </a:r>
                    </a:p>
                  </a:txBody>
                  <a:tcPr marL="50800" marR="50800" marT="50800" marB="50800" anchor="ctr" anchorCtr="0" horzOverflow="overflow">
                    <a:lnL w="0">
                      <a:miter lim="400000"/>
                    </a:lnL>
                    <a:lnR w="0">
                      <a:miter lim="400000"/>
                    </a:lnR>
                    <a:lnT w="0">
                      <a:miter lim="400000"/>
                    </a:lnT>
                    <a:lnB w="0">
                      <a:miter lim="400000"/>
                    </a:lnB>
                    <a:noFill/>
                  </a:tcPr>
                </a:tc>
              </a:tr>
              <a:tr h="253491">
                <a:tc>
                  <a:txBody>
                    <a:bodyPr/>
                    <a:lstStyle/>
                    <a:p>
                      <a:pPr algn="l" defTabSz="457200">
                        <a:defRPr sz="1800"/>
                      </a:pPr>
                      <a:r>
                        <a:rPr sz="1000">
                          <a:latin typeface="+mn-lt"/>
                          <a:ea typeface="+mn-ea"/>
                          <a:cs typeface="+mn-cs"/>
                          <a:sym typeface="Helvetica Neue Light"/>
                        </a:rPr>
                        <a:t>IV</a:t>
                      </a:r>
                    </a:p>
                  </a:txBody>
                  <a:tcPr marL="50800" marR="50800" marT="50800" marB="50800" anchor="ctr" anchorCtr="0" horzOverflow="overflow">
                    <a:lnL w="0">
                      <a:miter lim="400000"/>
                    </a:lnL>
                    <a:lnR w="0">
                      <a:miter lim="400000"/>
                    </a:lnR>
                    <a:lnT w="0">
                      <a:miter lim="400000"/>
                    </a:lnT>
                    <a:lnB w="0">
                      <a:miter lim="400000"/>
                    </a:lnB>
                    <a:noFill/>
                  </a:tcPr>
                </a:tc>
                <a:tc>
                  <a:txBody>
                    <a:bodyPr/>
                    <a:lstStyle/>
                    <a:p>
                      <a:pPr algn="l" defTabSz="457200">
                        <a:defRPr sz="1800"/>
                      </a:pPr>
                      <a:r>
                        <a:rPr sz="1000">
                          <a:latin typeface="+mn-lt"/>
                          <a:ea typeface="+mn-ea"/>
                          <a:cs typeface="+mn-cs"/>
                          <a:sym typeface="Helvetica Neue Light"/>
                        </a:rPr>
                        <a:t>Interne Stakeholder – Personal</a:t>
                      </a:r>
                    </a:p>
                  </a:txBody>
                  <a:tcPr marL="50800" marR="50800" marT="50800" marB="50800" anchor="ctr" anchorCtr="0" horzOverflow="overflow">
                    <a:lnL w="0">
                      <a:miter lim="400000"/>
                    </a:lnL>
                    <a:lnR w="0">
                      <a:miter lim="400000"/>
                    </a:lnR>
                    <a:lnT w="0">
                      <a:miter lim="400000"/>
                    </a:lnT>
                    <a:lnB w="0">
                      <a:miter lim="400000"/>
                    </a:lnB>
                    <a:noFill/>
                  </a:tcPr>
                </a:tc>
                <a:tc>
                  <a:txBody>
                    <a:bodyPr/>
                    <a:lstStyle/>
                    <a:p>
                      <a:pPr algn="ctr" defTabSz="457200">
                        <a:defRPr sz="1800"/>
                      </a:pPr>
                      <a:r>
                        <a:rPr spc="0" sz="1000">
                          <a:latin typeface="+mn-lt"/>
                          <a:ea typeface="+mn-ea"/>
                          <a:cs typeface="+mn-cs"/>
                          <a:sym typeface="Helvetica Neue Light"/>
                        </a:rPr>
                        <a:t>17</a:t>
                      </a:r>
                    </a:p>
                  </a:txBody>
                  <a:tcPr marL="50800" marR="50800" marT="50800" marB="50800" anchor="ctr" anchorCtr="0" horzOverflow="overflow">
                    <a:lnL w="0">
                      <a:miter lim="400000"/>
                    </a:lnL>
                    <a:lnR w="0">
                      <a:miter lim="400000"/>
                    </a:lnR>
                    <a:lnT w="0">
                      <a:miter lim="400000"/>
                    </a:lnT>
                    <a:lnB w="0">
                      <a:miter lim="400000"/>
                    </a:lnB>
                    <a:noFill/>
                  </a:tcPr>
                </a:tc>
              </a:tr>
              <a:tr h="253491">
                <a:tc>
                  <a:txBody>
                    <a:bodyPr/>
                    <a:lstStyle/>
                    <a:p>
                      <a:pPr algn="l" defTabSz="457200">
                        <a:defRPr sz="1800"/>
                      </a:pPr>
                      <a:r>
                        <a:rPr sz="1000">
                          <a:latin typeface="+mn-lt"/>
                          <a:ea typeface="+mn-ea"/>
                          <a:cs typeface="+mn-cs"/>
                          <a:sym typeface="Helvetica Neue Light"/>
                        </a:rPr>
                        <a:t>V</a:t>
                      </a:r>
                    </a:p>
                  </a:txBody>
                  <a:tcPr marL="50800" marR="50800" marT="50800" marB="50800" anchor="ctr" anchorCtr="0" horzOverflow="overflow">
                    <a:lnL w="0">
                      <a:miter lim="400000"/>
                    </a:lnL>
                    <a:lnR w="0">
                      <a:miter lim="400000"/>
                    </a:lnR>
                    <a:lnT w="0">
                      <a:miter lim="400000"/>
                    </a:lnT>
                    <a:lnB w="0">
                      <a:miter lim="400000"/>
                    </a:lnB>
                    <a:noFill/>
                  </a:tcPr>
                </a:tc>
                <a:tc>
                  <a:txBody>
                    <a:bodyPr/>
                    <a:lstStyle/>
                    <a:p>
                      <a:pPr algn="l" defTabSz="457200">
                        <a:defRPr sz="1800"/>
                      </a:pPr>
                      <a:r>
                        <a:rPr sz="1000">
                          <a:latin typeface="+mn-lt"/>
                          <a:ea typeface="+mn-ea"/>
                          <a:cs typeface="+mn-cs"/>
                          <a:sym typeface="Helvetica Neue Light"/>
                        </a:rPr>
                        <a:t>Externe Stakeholder – Kunden und Lieferanten</a:t>
                      </a:r>
                    </a:p>
                  </a:txBody>
                  <a:tcPr marL="50800" marR="50800" marT="50800" marB="50800" anchor="ctr" anchorCtr="0" horzOverflow="overflow">
                    <a:lnL w="0">
                      <a:miter lim="400000"/>
                    </a:lnL>
                    <a:lnR w="0">
                      <a:miter lim="400000"/>
                    </a:lnR>
                    <a:lnT w="0">
                      <a:miter lim="400000"/>
                    </a:lnT>
                    <a:lnB w="0">
                      <a:miter lim="400000"/>
                    </a:lnB>
                    <a:noFill/>
                  </a:tcPr>
                </a:tc>
                <a:tc>
                  <a:txBody>
                    <a:bodyPr/>
                    <a:lstStyle/>
                    <a:p>
                      <a:pPr algn="ctr" defTabSz="457200">
                        <a:defRPr sz="1800"/>
                      </a:pPr>
                      <a:r>
                        <a:rPr spc="0" sz="1000">
                          <a:latin typeface="+mn-lt"/>
                          <a:ea typeface="+mn-ea"/>
                          <a:cs typeface="+mn-cs"/>
                          <a:sym typeface="Helvetica Neue Light"/>
                        </a:rPr>
                        <a:t>6</a:t>
                      </a:r>
                    </a:p>
                  </a:txBody>
                  <a:tcPr marL="50800" marR="50800" marT="50800" marB="50800" anchor="ctr" anchorCtr="0" horzOverflow="overflow">
                    <a:lnL w="0">
                      <a:miter lim="400000"/>
                    </a:lnL>
                    <a:lnR w="0">
                      <a:miter lim="400000"/>
                    </a:lnR>
                    <a:lnT w="0">
                      <a:miter lim="400000"/>
                    </a:lnT>
                    <a:lnB w="0">
                      <a:miter lim="400000"/>
                    </a:lnB>
                    <a:noFill/>
                  </a:tcPr>
                </a:tc>
              </a:tr>
              <a:tr h="259921">
                <a:tc>
                  <a:txBody>
                    <a:bodyPr/>
                    <a:lstStyle/>
                    <a:p>
                      <a:pPr algn="l" defTabSz="457200">
                        <a:defRPr sz="1800"/>
                      </a:pPr>
                      <a:r>
                        <a:rPr sz="1000">
                          <a:latin typeface="+mn-lt"/>
                          <a:ea typeface="+mn-ea"/>
                          <a:cs typeface="+mn-cs"/>
                          <a:sym typeface="Helvetica Neue Light"/>
                        </a:rPr>
                        <a:t>VI</a:t>
                      </a:r>
                    </a:p>
                  </a:txBody>
                  <a:tcPr marL="50800" marR="50800" marT="50800" marB="50800" anchor="ctr" anchorCtr="0" horzOverflow="overflow">
                    <a:lnL w="0">
                      <a:miter lim="400000"/>
                    </a:lnL>
                    <a:lnR w="0">
                      <a:miter lim="400000"/>
                    </a:lnR>
                    <a:lnT w="0">
                      <a:miter lim="400000"/>
                    </a:lnT>
                    <a:lnB w="12700">
                      <a:solidFill>
                        <a:srgbClr val="515151"/>
                      </a:solidFill>
                      <a:miter lim="400000"/>
                    </a:lnB>
                    <a:noFill/>
                  </a:tcPr>
                </a:tc>
                <a:tc>
                  <a:txBody>
                    <a:bodyPr/>
                    <a:lstStyle/>
                    <a:p>
                      <a:pPr algn="l" defTabSz="457200">
                        <a:defRPr sz="1800"/>
                      </a:pPr>
                      <a:r>
                        <a:rPr sz="1000">
                          <a:latin typeface="+mn-lt"/>
                          <a:ea typeface="+mn-ea"/>
                          <a:cs typeface="+mn-cs"/>
                          <a:sym typeface="Helvetica Neue Light"/>
                        </a:rPr>
                        <a:t>Transformation und Innovation</a:t>
                      </a:r>
                    </a:p>
                  </a:txBody>
                  <a:tcPr marL="50800" marR="50800" marT="50800" marB="50800" anchor="ctr" anchorCtr="0" horzOverflow="overflow">
                    <a:lnL w="0">
                      <a:miter lim="400000"/>
                    </a:lnL>
                    <a:lnR w="0">
                      <a:miter lim="400000"/>
                    </a:lnR>
                    <a:lnT w="0">
                      <a:miter lim="400000"/>
                    </a:lnT>
                    <a:lnB w="12700">
                      <a:solidFill>
                        <a:srgbClr val="515151"/>
                      </a:solidFill>
                      <a:miter lim="400000"/>
                    </a:lnB>
                    <a:noFill/>
                  </a:tcPr>
                </a:tc>
                <a:tc>
                  <a:txBody>
                    <a:bodyPr/>
                    <a:lstStyle/>
                    <a:p>
                      <a:pPr algn="ctr" defTabSz="457200">
                        <a:defRPr sz="1800"/>
                      </a:pPr>
                      <a:r>
                        <a:rPr spc="0" sz="1000">
                          <a:latin typeface="+mn-lt"/>
                          <a:ea typeface="+mn-ea"/>
                          <a:cs typeface="+mn-cs"/>
                          <a:sym typeface="Helvetica Neue Light"/>
                        </a:rPr>
                        <a:t>21</a:t>
                      </a:r>
                    </a:p>
                  </a:txBody>
                  <a:tcPr marL="50800" marR="50800" marT="50800" marB="50800" anchor="ctr" anchorCtr="0" horzOverflow="overflow">
                    <a:lnL w="0">
                      <a:miter lim="400000"/>
                    </a:lnL>
                    <a:lnR w="0">
                      <a:miter lim="400000"/>
                    </a:lnR>
                    <a:lnT w="0">
                      <a:miter lim="400000"/>
                    </a:lnT>
                    <a:lnB w="12700">
                      <a:solidFill>
                        <a:srgbClr val="515151"/>
                      </a:solidFill>
                      <a:miter lim="400000"/>
                    </a:lnB>
                    <a:noFill/>
                  </a:tcPr>
                </a:tc>
              </a:tr>
              <a:tr h="259921">
                <a:tc gridSpan="2">
                  <a:txBody>
                    <a:bodyPr/>
                    <a:lstStyle/>
                    <a:p>
                      <a:pPr algn="l" defTabSz="457200">
                        <a:defRPr sz="1800"/>
                      </a:pPr>
                      <a:r>
                        <a:rPr sz="1000">
                          <a:latin typeface="Helvetica Neue Medium"/>
                          <a:ea typeface="Helvetica Neue Medium"/>
                          <a:cs typeface="Helvetica Neue Medium"/>
                          <a:sym typeface="Helvetica Neue Medium"/>
                        </a:rPr>
                        <a:t>Gesamt</a:t>
                      </a:r>
                    </a:p>
                  </a:txBody>
                  <a:tcPr marL="50800" marR="50800" marT="50800" marB="50800" anchor="ctr" anchorCtr="0" horzOverflow="overflow">
                    <a:lnL w="0">
                      <a:miter lim="400000"/>
                    </a:lnL>
                    <a:lnR w="0">
                      <a:miter lim="400000"/>
                    </a:lnR>
                    <a:lnT w="12700">
                      <a:solidFill>
                        <a:srgbClr val="515151"/>
                      </a:solidFill>
                      <a:miter lim="400000"/>
                    </a:lnT>
                    <a:lnB w="0">
                      <a:miter lim="400000"/>
                    </a:lnB>
                    <a:noFill/>
                  </a:tcPr>
                </a:tc>
                <a:tc hMerge="1">
                  <a:tcPr/>
                </a:tc>
                <a:tc>
                  <a:txBody>
                    <a:bodyPr/>
                    <a:lstStyle/>
                    <a:p>
                      <a:pPr algn="ctr" defTabSz="457200">
                        <a:defRPr sz="1800"/>
                      </a:pPr>
                      <a:r>
                        <a:rPr spc="0" sz="1000">
                          <a:latin typeface="Helvetica Neue Medium"/>
                          <a:ea typeface="Helvetica Neue Medium"/>
                          <a:cs typeface="Helvetica Neue Medium"/>
                          <a:sym typeface="Helvetica Neue Medium"/>
                        </a:rPr>
                        <a:t>109</a:t>
                      </a:r>
                    </a:p>
                  </a:txBody>
                  <a:tcPr marL="50800" marR="50800" marT="50800" marB="50800" anchor="ctr" anchorCtr="0" horzOverflow="overflow">
                    <a:lnL w="0">
                      <a:miter lim="400000"/>
                    </a:lnL>
                    <a:lnR w="0">
                      <a:miter lim="400000"/>
                    </a:lnR>
                    <a:lnT w="12700">
                      <a:solidFill>
                        <a:srgbClr val="515151"/>
                      </a:solidFill>
                      <a:miter lim="400000"/>
                    </a:lnT>
                    <a:lnB w="0">
                      <a:miter lim="400000"/>
                    </a:lnB>
                    <a:noFill/>
                  </a:tcPr>
                </a:tc>
              </a:tr>
            </a:tbl>
          </a:graphicData>
        </a:graphic>
      </p:graphicFrame>
      <p:sp>
        <p:nvSpPr>
          <p:cNvPr id="338" name="Lineal"/>
          <p:cNvSpPr/>
          <p:nvPr/>
        </p:nvSpPr>
        <p:spPr>
          <a:xfrm rot="8580000">
            <a:off x="452784" y="1997293"/>
            <a:ext cx="2419455" cy="449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7" y="0"/>
                </a:moveTo>
                <a:cubicBezTo>
                  <a:pt x="196" y="0"/>
                  <a:pt x="0" y="1044"/>
                  <a:pt x="0" y="2342"/>
                </a:cubicBezTo>
                <a:lnTo>
                  <a:pt x="0" y="19258"/>
                </a:lnTo>
                <a:cubicBezTo>
                  <a:pt x="0" y="20556"/>
                  <a:pt x="196" y="21600"/>
                  <a:pt x="437" y="21600"/>
                </a:cubicBezTo>
                <a:lnTo>
                  <a:pt x="21163" y="21600"/>
                </a:lnTo>
                <a:cubicBezTo>
                  <a:pt x="21404" y="21600"/>
                  <a:pt x="21600" y="20556"/>
                  <a:pt x="21600" y="19258"/>
                </a:cubicBezTo>
                <a:lnTo>
                  <a:pt x="21600" y="2342"/>
                </a:lnTo>
                <a:cubicBezTo>
                  <a:pt x="21600" y="1044"/>
                  <a:pt x="21404" y="0"/>
                  <a:pt x="21163" y="0"/>
                </a:cubicBezTo>
                <a:lnTo>
                  <a:pt x="437" y="0"/>
                </a:lnTo>
                <a:close/>
                <a:moveTo>
                  <a:pt x="19439" y="7273"/>
                </a:moveTo>
                <a:cubicBezTo>
                  <a:pt x="19672" y="7273"/>
                  <a:pt x="19860" y="8287"/>
                  <a:pt x="19860" y="9542"/>
                </a:cubicBezTo>
                <a:cubicBezTo>
                  <a:pt x="19860" y="10798"/>
                  <a:pt x="19672" y="11821"/>
                  <a:pt x="19439" y="11821"/>
                </a:cubicBezTo>
                <a:cubicBezTo>
                  <a:pt x="19206" y="11821"/>
                  <a:pt x="19018" y="10797"/>
                  <a:pt x="19018" y="9542"/>
                </a:cubicBezTo>
                <a:cubicBezTo>
                  <a:pt x="19018" y="8287"/>
                  <a:pt x="19206" y="7273"/>
                  <a:pt x="19439" y="7273"/>
                </a:cubicBezTo>
                <a:close/>
                <a:moveTo>
                  <a:pt x="677" y="9478"/>
                </a:moveTo>
                <a:lnTo>
                  <a:pt x="893" y="9478"/>
                </a:lnTo>
                <a:lnTo>
                  <a:pt x="893" y="19103"/>
                </a:lnTo>
                <a:lnTo>
                  <a:pt x="677" y="19103"/>
                </a:lnTo>
                <a:lnTo>
                  <a:pt x="677" y="9478"/>
                </a:lnTo>
                <a:close/>
                <a:moveTo>
                  <a:pt x="5658" y="9478"/>
                </a:moveTo>
                <a:lnTo>
                  <a:pt x="5875" y="9478"/>
                </a:lnTo>
                <a:lnTo>
                  <a:pt x="5875" y="19103"/>
                </a:lnTo>
                <a:lnTo>
                  <a:pt x="5658" y="19103"/>
                </a:lnTo>
                <a:lnTo>
                  <a:pt x="5658" y="9478"/>
                </a:lnTo>
                <a:close/>
                <a:moveTo>
                  <a:pt x="10694" y="9478"/>
                </a:moveTo>
                <a:lnTo>
                  <a:pt x="10911" y="9478"/>
                </a:lnTo>
                <a:lnTo>
                  <a:pt x="10911" y="19103"/>
                </a:lnTo>
                <a:lnTo>
                  <a:pt x="10694" y="19103"/>
                </a:lnTo>
                <a:lnTo>
                  <a:pt x="10694" y="9478"/>
                </a:lnTo>
                <a:close/>
                <a:moveTo>
                  <a:pt x="15730" y="9478"/>
                </a:moveTo>
                <a:lnTo>
                  <a:pt x="15947" y="9478"/>
                </a:lnTo>
                <a:lnTo>
                  <a:pt x="15947" y="19103"/>
                </a:lnTo>
                <a:lnTo>
                  <a:pt x="15730" y="19103"/>
                </a:lnTo>
                <a:lnTo>
                  <a:pt x="15730" y="9478"/>
                </a:lnTo>
                <a:close/>
                <a:moveTo>
                  <a:pt x="20712" y="9478"/>
                </a:moveTo>
                <a:lnTo>
                  <a:pt x="20928" y="9478"/>
                </a:lnTo>
                <a:lnTo>
                  <a:pt x="20928" y="19103"/>
                </a:lnTo>
                <a:lnTo>
                  <a:pt x="20712" y="19103"/>
                </a:lnTo>
                <a:lnTo>
                  <a:pt x="20712" y="9478"/>
                </a:lnTo>
                <a:close/>
                <a:moveTo>
                  <a:pt x="3168" y="12395"/>
                </a:moveTo>
                <a:lnTo>
                  <a:pt x="3384" y="12395"/>
                </a:lnTo>
                <a:lnTo>
                  <a:pt x="3384" y="19103"/>
                </a:lnTo>
                <a:lnTo>
                  <a:pt x="3168" y="19103"/>
                </a:lnTo>
                <a:lnTo>
                  <a:pt x="3168" y="12395"/>
                </a:lnTo>
                <a:close/>
                <a:moveTo>
                  <a:pt x="8203" y="12395"/>
                </a:moveTo>
                <a:lnTo>
                  <a:pt x="8420" y="12395"/>
                </a:lnTo>
                <a:lnTo>
                  <a:pt x="8420" y="19103"/>
                </a:lnTo>
                <a:lnTo>
                  <a:pt x="8203" y="19103"/>
                </a:lnTo>
                <a:lnTo>
                  <a:pt x="8203" y="12395"/>
                </a:lnTo>
                <a:close/>
                <a:moveTo>
                  <a:pt x="13185" y="12395"/>
                </a:moveTo>
                <a:lnTo>
                  <a:pt x="13402" y="12395"/>
                </a:lnTo>
                <a:lnTo>
                  <a:pt x="13402" y="19103"/>
                </a:lnTo>
                <a:lnTo>
                  <a:pt x="13185" y="19103"/>
                </a:lnTo>
                <a:lnTo>
                  <a:pt x="13185" y="12395"/>
                </a:lnTo>
                <a:close/>
                <a:moveTo>
                  <a:pt x="18221" y="12395"/>
                </a:moveTo>
                <a:lnTo>
                  <a:pt x="18437" y="12395"/>
                </a:lnTo>
                <a:lnTo>
                  <a:pt x="18437" y="19103"/>
                </a:lnTo>
                <a:lnTo>
                  <a:pt x="18221" y="19103"/>
                </a:lnTo>
                <a:lnTo>
                  <a:pt x="18221" y="12395"/>
                </a:lnTo>
                <a:close/>
                <a:moveTo>
                  <a:pt x="1272" y="15020"/>
                </a:moveTo>
                <a:lnTo>
                  <a:pt x="1489" y="15020"/>
                </a:lnTo>
                <a:lnTo>
                  <a:pt x="1489" y="19103"/>
                </a:lnTo>
                <a:lnTo>
                  <a:pt x="1272" y="19103"/>
                </a:lnTo>
                <a:lnTo>
                  <a:pt x="1272" y="15020"/>
                </a:lnTo>
                <a:close/>
                <a:moveTo>
                  <a:pt x="1922" y="15020"/>
                </a:moveTo>
                <a:lnTo>
                  <a:pt x="2139" y="15020"/>
                </a:lnTo>
                <a:lnTo>
                  <a:pt x="2139" y="19103"/>
                </a:lnTo>
                <a:lnTo>
                  <a:pt x="1922" y="19103"/>
                </a:lnTo>
                <a:lnTo>
                  <a:pt x="1922" y="15020"/>
                </a:lnTo>
                <a:close/>
                <a:moveTo>
                  <a:pt x="2518" y="15020"/>
                </a:moveTo>
                <a:lnTo>
                  <a:pt x="2734" y="15020"/>
                </a:lnTo>
                <a:lnTo>
                  <a:pt x="2734" y="19103"/>
                </a:lnTo>
                <a:lnTo>
                  <a:pt x="2518" y="19103"/>
                </a:lnTo>
                <a:lnTo>
                  <a:pt x="2518" y="15020"/>
                </a:lnTo>
                <a:close/>
                <a:moveTo>
                  <a:pt x="3817" y="15020"/>
                </a:moveTo>
                <a:lnTo>
                  <a:pt x="4034" y="15020"/>
                </a:lnTo>
                <a:lnTo>
                  <a:pt x="4034" y="19103"/>
                </a:lnTo>
                <a:lnTo>
                  <a:pt x="3817" y="19103"/>
                </a:lnTo>
                <a:lnTo>
                  <a:pt x="3817" y="15020"/>
                </a:lnTo>
                <a:close/>
                <a:moveTo>
                  <a:pt x="4413" y="15020"/>
                </a:moveTo>
                <a:lnTo>
                  <a:pt x="4630" y="15020"/>
                </a:lnTo>
                <a:lnTo>
                  <a:pt x="4630" y="19103"/>
                </a:lnTo>
                <a:lnTo>
                  <a:pt x="4413" y="19103"/>
                </a:lnTo>
                <a:lnTo>
                  <a:pt x="4413" y="15020"/>
                </a:lnTo>
                <a:close/>
                <a:moveTo>
                  <a:pt x="5063" y="15020"/>
                </a:moveTo>
                <a:lnTo>
                  <a:pt x="5279" y="15020"/>
                </a:lnTo>
                <a:lnTo>
                  <a:pt x="5279" y="19103"/>
                </a:lnTo>
                <a:lnTo>
                  <a:pt x="5063" y="19103"/>
                </a:lnTo>
                <a:lnTo>
                  <a:pt x="5063" y="15020"/>
                </a:lnTo>
                <a:close/>
                <a:moveTo>
                  <a:pt x="6308" y="15020"/>
                </a:moveTo>
                <a:lnTo>
                  <a:pt x="6525" y="15020"/>
                </a:lnTo>
                <a:lnTo>
                  <a:pt x="6525" y="19103"/>
                </a:lnTo>
                <a:lnTo>
                  <a:pt x="6308" y="19103"/>
                </a:lnTo>
                <a:lnTo>
                  <a:pt x="6308" y="15020"/>
                </a:lnTo>
                <a:close/>
                <a:moveTo>
                  <a:pt x="6904" y="15020"/>
                </a:moveTo>
                <a:lnTo>
                  <a:pt x="7120" y="15020"/>
                </a:lnTo>
                <a:lnTo>
                  <a:pt x="7120" y="19103"/>
                </a:lnTo>
                <a:lnTo>
                  <a:pt x="6904" y="19103"/>
                </a:lnTo>
                <a:lnTo>
                  <a:pt x="6904" y="15020"/>
                </a:lnTo>
                <a:close/>
                <a:moveTo>
                  <a:pt x="7554" y="15020"/>
                </a:moveTo>
                <a:lnTo>
                  <a:pt x="7770" y="15020"/>
                </a:lnTo>
                <a:lnTo>
                  <a:pt x="7770" y="19103"/>
                </a:lnTo>
                <a:lnTo>
                  <a:pt x="7554" y="19103"/>
                </a:lnTo>
                <a:lnTo>
                  <a:pt x="7554" y="15020"/>
                </a:lnTo>
                <a:close/>
                <a:moveTo>
                  <a:pt x="8799" y="15020"/>
                </a:moveTo>
                <a:lnTo>
                  <a:pt x="9016" y="15020"/>
                </a:lnTo>
                <a:lnTo>
                  <a:pt x="9016" y="19103"/>
                </a:lnTo>
                <a:lnTo>
                  <a:pt x="8799" y="19103"/>
                </a:lnTo>
                <a:lnTo>
                  <a:pt x="8799" y="15020"/>
                </a:lnTo>
                <a:close/>
                <a:moveTo>
                  <a:pt x="9449" y="15020"/>
                </a:moveTo>
                <a:lnTo>
                  <a:pt x="9665" y="15020"/>
                </a:lnTo>
                <a:lnTo>
                  <a:pt x="9665" y="19103"/>
                </a:lnTo>
                <a:lnTo>
                  <a:pt x="9449" y="19103"/>
                </a:lnTo>
                <a:lnTo>
                  <a:pt x="9449" y="15020"/>
                </a:lnTo>
                <a:close/>
                <a:moveTo>
                  <a:pt x="10044" y="15020"/>
                </a:moveTo>
                <a:lnTo>
                  <a:pt x="10261" y="15020"/>
                </a:lnTo>
                <a:lnTo>
                  <a:pt x="10261" y="19103"/>
                </a:lnTo>
                <a:lnTo>
                  <a:pt x="10044" y="19103"/>
                </a:lnTo>
                <a:lnTo>
                  <a:pt x="10044" y="15020"/>
                </a:lnTo>
                <a:close/>
                <a:moveTo>
                  <a:pt x="11344" y="15020"/>
                </a:moveTo>
                <a:lnTo>
                  <a:pt x="11506" y="15020"/>
                </a:lnTo>
                <a:lnTo>
                  <a:pt x="11506" y="19103"/>
                </a:lnTo>
                <a:lnTo>
                  <a:pt x="11344" y="19103"/>
                </a:lnTo>
                <a:lnTo>
                  <a:pt x="11344" y="15020"/>
                </a:lnTo>
                <a:close/>
                <a:moveTo>
                  <a:pt x="11940" y="15020"/>
                </a:moveTo>
                <a:lnTo>
                  <a:pt x="12156" y="15020"/>
                </a:lnTo>
                <a:lnTo>
                  <a:pt x="12156" y="19103"/>
                </a:lnTo>
                <a:lnTo>
                  <a:pt x="11940" y="19103"/>
                </a:lnTo>
                <a:lnTo>
                  <a:pt x="11940" y="15020"/>
                </a:lnTo>
                <a:close/>
                <a:moveTo>
                  <a:pt x="12589" y="15020"/>
                </a:moveTo>
                <a:lnTo>
                  <a:pt x="12806" y="15020"/>
                </a:lnTo>
                <a:lnTo>
                  <a:pt x="12806" y="19103"/>
                </a:lnTo>
                <a:lnTo>
                  <a:pt x="12589" y="19103"/>
                </a:lnTo>
                <a:lnTo>
                  <a:pt x="12589" y="15020"/>
                </a:lnTo>
                <a:close/>
                <a:moveTo>
                  <a:pt x="13835" y="15020"/>
                </a:moveTo>
                <a:lnTo>
                  <a:pt x="14051" y="15020"/>
                </a:lnTo>
                <a:lnTo>
                  <a:pt x="14051" y="19103"/>
                </a:lnTo>
                <a:lnTo>
                  <a:pt x="13835" y="19103"/>
                </a:lnTo>
                <a:lnTo>
                  <a:pt x="13835" y="15020"/>
                </a:lnTo>
                <a:close/>
                <a:moveTo>
                  <a:pt x="14430" y="15020"/>
                </a:moveTo>
                <a:lnTo>
                  <a:pt x="14647" y="15020"/>
                </a:lnTo>
                <a:lnTo>
                  <a:pt x="14647" y="19103"/>
                </a:lnTo>
                <a:lnTo>
                  <a:pt x="14430" y="19103"/>
                </a:lnTo>
                <a:lnTo>
                  <a:pt x="14430" y="15020"/>
                </a:lnTo>
                <a:close/>
                <a:moveTo>
                  <a:pt x="15080" y="15020"/>
                </a:moveTo>
                <a:lnTo>
                  <a:pt x="15297" y="15020"/>
                </a:lnTo>
                <a:lnTo>
                  <a:pt x="15297" y="19103"/>
                </a:lnTo>
                <a:lnTo>
                  <a:pt x="15080" y="19103"/>
                </a:lnTo>
                <a:lnTo>
                  <a:pt x="15080" y="15020"/>
                </a:lnTo>
                <a:close/>
                <a:moveTo>
                  <a:pt x="16326" y="15020"/>
                </a:moveTo>
                <a:lnTo>
                  <a:pt x="16542" y="15020"/>
                </a:lnTo>
                <a:lnTo>
                  <a:pt x="16542" y="19103"/>
                </a:lnTo>
                <a:lnTo>
                  <a:pt x="16326" y="19103"/>
                </a:lnTo>
                <a:lnTo>
                  <a:pt x="16326" y="15020"/>
                </a:lnTo>
                <a:close/>
                <a:moveTo>
                  <a:pt x="16975" y="15020"/>
                </a:moveTo>
                <a:lnTo>
                  <a:pt x="17192" y="15020"/>
                </a:lnTo>
                <a:lnTo>
                  <a:pt x="17192" y="19103"/>
                </a:lnTo>
                <a:lnTo>
                  <a:pt x="16975" y="19103"/>
                </a:lnTo>
                <a:lnTo>
                  <a:pt x="16975" y="15020"/>
                </a:lnTo>
                <a:close/>
                <a:moveTo>
                  <a:pt x="17571" y="15020"/>
                </a:moveTo>
                <a:lnTo>
                  <a:pt x="17788" y="15020"/>
                </a:lnTo>
                <a:lnTo>
                  <a:pt x="17788" y="19103"/>
                </a:lnTo>
                <a:lnTo>
                  <a:pt x="17571" y="19103"/>
                </a:lnTo>
                <a:lnTo>
                  <a:pt x="17571" y="15020"/>
                </a:lnTo>
                <a:close/>
                <a:moveTo>
                  <a:pt x="18816" y="15020"/>
                </a:moveTo>
                <a:lnTo>
                  <a:pt x="19033" y="15020"/>
                </a:lnTo>
                <a:lnTo>
                  <a:pt x="19033" y="19103"/>
                </a:lnTo>
                <a:lnTo>
                  <a:pt x="18816" y="19103"/>
                </a:lnTo>
                <a:lnTo>
                  <a:pt x="18816" y="15020"/>
                </a:lnTo>
                <a:close/>
                <a:moveTo>
                  <a:pt x="19466" y="15020"/>
                </a:moveTo>
                <a:lnTo>
                  <a:pt x="19683" y="15020"/>
                </a:lnTo>
                <a:lnTo>
                  <a:pt x="19683" y="19103"/>
                </a:lnTo>
                <a:lnTo>
                  <a:pt x="19466" y="19103"/>
                </a:lnTo>
                <a:lnTo>
                  <a:pt x="19466" y="15020"/>
                </a:lnTo>
                <a:close/>
                <a:moveTo>
                  <a:pt x="20116" y="15020"/>
                </a:moveTo>
                <a:lnTo>
                  <a:pt x="20333" y="15020"/>
                </a:lnTo>
                <a:lnTo>
                  <a:pt x="20333" y="19103"/>
                </a:lnTo>
                <a:lnTo>
                  <a:pt x="20116" y="19103"/>
                </a:lnTo>
                <a:lnTo>
                  <a:pt x="20116" y="15020"/>
                </a:lnTo>
                <a:close/>
              </a:path>
            </a:pathLst>
          </a:custGeom>
          <a:solidFill>
            <a:srgbClr val="1B4A60"/>
          </a:solidFill>
          <a:ln w="6350">
            <a:solidFill>
              <a:srgbClr val="FFFFFF"/>
            </a:solidFill>
          </a:ln>
          <a:effectLst>
            <a:outerShdw sx="100000" sy="100000" kx="0" ky="0" algn="b" rotWithShape="0" blurRad="38100" dist="23000" dir="5400000">
              <a:srgbClr val="000000">
                <a:alpha val="35000"/>
              </a:srgbClr>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
        <p:nvSpPr>
          <p:cNvPr id="339" name="Zirkel"/>
          <p:cNvSpPr/>
          <p:nvPr/>
        </p:nvSpPr>
        <p:spPr>
          <a:xfrm>
            <a:off x="1485192" y="2344377"/>
            <a:ext cx="977613" cy="14651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10327" y="0"/>
                  <a:pt x="9946" y="254"/>
                  <a:pt x="9946" y="567"/>
                </a:cubicBezTo>
                <a:lnTo>
                  <a:pt x="9946" y="1610"/>
                </a:lnTo>
                <a:cubicBezTo>
                  <a:pt x="7891" y="1874"/>
                  <a:pt x="6330" y="3089"/>
                  <a:pt x="6330" y="4536"/>
                </a:cubicBezTo>
                <a:cubicBezTo>
                  <a:pt x="6330" y="5362"/>
                  <a:pt x="6838" y="6112"/>
                  <a:pt x="7655" y="6652"/>
                </a:cubicBezTo>
                <a:lnTo>
                  <a:pt x="4355" y="14251"/>
                </a:lnTo>
                <a:lnTo>
                  <a:pt x="850" y="14251"/>
                </a:lnTo>
                <a:cubicBezTo>
                  <a:pt x="380" y="14251"/>
                  <a:pt x="0" y="14505"/>
                  <a:pt x="0" y="14818"/>
                </a:cubicBezTo>
                <a:cubicBezTo>
                  <a:pt x="0" y="15131"/>
                  <a:pt x="380" y="15385"/>
                  <a:pt x="850" y="15385"/>
                </a:cubicBezTo>
                <a:lnTo>
                  <a:pt x="3862" y="15385"/>
                </a:lnTo>
                <a:lnTo>
                  <a:pt x="2428" y="18689"/>
                </a:lnTo>
                <a:cubicBezTo>
                  <a:pt x="2371" y="18829"/>
                  <a:pt x="2436" y="18970"/>
                  <a:pt x="2582" y="19067"/>
                </a:cubicBezTo>
                <a:lnTo>
                  <a:pt x="2258" y="21443"/>
                </a:lnTo>
                <a:lnTo>
                  <a:pt x="3035" y="21595"/>
                </a:lnTo>
                <a:lnTo>
                  <a:pt x="4580" y="19462"/>
                </a:lnTo>
                <a:cubicBezTo>
                  <a:pt x="4790" y="19440"/>
                  <a:pt x="4978" y="19338"/>
                  <a:pt x="5043" y="19192"/>
                </a:cubicBezTo>
                <a:lnTo>
                  <a:pt x="6694" y="15385"/>
                </a:lnTo>
                <a:lnTo>
                  <a:pt x="10134" y="15385"/>
                </a:lnTo>
                <a:lnTo>
                  <a:pt x="10134" y="15785"/>
                </a:lnTo>
                <a:cubicBezTo>
                  <a:pt x="10134" y="15995"/>
                  <a:pt x="10393" y="16163"/>
                  <a:pt x="10700" y="16163"/>
                </a:cubicBezTo>
                <a:lnTo>
                  <a:pt x="10804" y="16163"/>
                </a:lnTo>
                <a:lnTo>
                  <a:pt x="10821" y="16163"/>
                </a:lnTo>
                <a:lnTo>
                  <a:pt x="10925" y="16163"/>
                </a:lnTo>
                <a:cubicBezTo>
                  <a:pt x="11241" y="16163"/>
                  <a:pt x="11492" y="15990"/>
                  <a:pt x="11492" y="15785"/>
                </a:cubicBezTo>
                <a:lnTo>
                  <a:pt x="11492" y="15390"/>
                </a:lnTo>
                <a:lnTo>
                  <a:pt x="14931" y="15390"/>
                </a:lnTo>
                <a:lnTo>
                  <a:pt x="16583" y="19197"/>
                </a:lnTo>
                <a:cubicBezTo>
                  <a:pt x="16647" y="19343"/>
                  <a:pt x="16832" y="19440"/>
                  <a:pt x="17043" y="19467"/>
                </a:cubicBezTo>
                <a:lnTo>
                  <a:pt x="18591" y="21600"/>
                </a:lnTo>
                <a:lnTo>
                  <a:pt x="19367" y="21448"/>
                </a:lnTo>
                <a:lnTo>
                  <a:pt x="19043" y="19072"/>
                </a:lnTo>
                <a:cubicBezTo>
                  <a:pt x="19189" y="18975"/>
                  <a:pt x="19262" y="18835"/>
                  <a:pt x="19197" y="18694"/>
                </a:cubicBezTo>
                <a:lnTo>
                  <a:pt x="17741" y="15390"/>
                </a:lnTo>
                <a:lnTo>
                  <a:pt x="20750" y="15390"/>
                </a:lnTo>
                <a:cubicBezTo>
                  <a:pt x="21220" y="15390"/>
                  <a:pt x="21600" y="15136"/>
                  <a:pt x="21600" y="14823"/>
                </a:cubicBezTo>
                <a:cubicBezTo>
                  <a:pt x="21600" y="14510"/>
                  <a:pt x="21220" y="14251"/>
                  <a:pt x="20743" y="14251"/>
                </a:cubicBezTo>
                <a:lnTo>
                  <a:pt x="17238" y="14251"/>
                </a:lnTo>
                <a:lnTo>
                  <a:pt x="13937" y="6652"/>
                </a:lnTo>
                <a:cubicBezTo>
                  <a:pt x="14755" y="6112"/>
                  <a:pt x="15262" y="5362"/>
                  <a:pt x="15262" y="4536"/>
                </a:cubicBezTo>
                <a:cubicBezTo>
                  <a:pt x="15262" y="3083"/>
                  <a:pt x="13702" y="1874"/>
                  <a:pt x="11646" y="1610"/>
                </a:cubicBezTo>
                <a:lnTo>
                  <a:pt x="11646" y="567"/>
                </a:lnTo>
                <a:cubicBezTo>
                  <a:pt x="11646" y="254"/>
                  <a:pt x="11266" y="0"/>
                  <a:pt x="10796" y="0"/>
                </a:cubicBezTo>
                <a:close/>
                <a:moveTo>
                  <a:pt x="9946" y="2781"/>
                </a:moveTo>
                <a:lnTo>
                  <a:pt x="9946" y="3520"/>
                </a:lnTo>
                <a:cubicBezTo>
                  <a:pt x="9946" y="3833"/>
                  <a:pt x="10327" y="4087"/>
                  <a:pt x="10796" y="4087"/>
                </a:cubicBezTo>
                <a:cubicBezTo>
                  <a:pt x="11266" y="4087"/>
                  <a:pt x="11646" y="3833"/>
                  <a:pt x="11646" y="3520"/>
                </a:cubicBezTo>
                <a:lnTo>
                  <a:pt x="11646" y="2781"/>
                </a:lnTo>
                <a:cubicBezTo>
                  <a:pt x="12755" y="3024"/>
                  <a:pt x="13555" y="3715"/>
                  <a:pt x="13555" y="4536"/>
                </a:cubicBezTo>
                <a:cubicBezTo>
                  <a:pt x="13555" y="5551"/>
                  <a:pt x="12318" y="6382"/>
                  <a:pt x="10789" y="6382"/>
                </a:cubicBezTo>
                <a:cubicBezTo>
                  <a:pt x="9259" y="6382"/>
                  <a:pt x="8019" y="5557"/>
                  <a:pt x="8019" y="4536"/>
                </a:cubicBezTo>
                <a:cubicBezTo>
                  <a:pt x="8027" y="3715"/>
                  <a:pt x="8838" y="3024"/>
                  <a:pt x="9946" y="2781"/>
                </a:cubicBezTo>
                <a:close/>
                <a:moveTo>
                  <a:pt x="10108" y="7479"/>
                </a:moveTo>
                <a:cubicBezTo>
                  <a:pt x="10335" y="7501"/>
                  <a:pt x="10562" y="7516"/>
                  <a:pt x="10796" y="7516"/>
                </a:cubicBezTo>
                <a:cubicBezTo>
                  <a:pt x="11031" y="7516"/>
                  <a:pt x="11257" y="7501"/>
                  <a:pt x="11484" y="7479"/>
                </a:cubicBezTo>
                <a:lnTo>
                  <a:pt x="14423" y="14251"/>
                </a:lnTo>
                <a:lnTo>
                  <a:pt x="11477" y="14251"/>
                </a:lnTo>
                <a:lnTo>
                  <a:pt x="11477" y="13851"/>
                </a:lnTo>
                <a:cubicBezTo>
                  <a:pt x="11477" y="13640"/>
                  <a:pt x="11218" y="13473"/>
                  <a:pt x="10910" y="13473"/>
                </a:cubicBezTo>
                <a:lnTo>
                  <a:pt x="10796" y="13473"/>
                </a:lnTo>
                <a:lnTo>
                  <a:pt x="10682" y="13473"/>
                </a:lnTo>
                <a:cubicBezTo>
                  <a:pt x="10367" y="13473"/>
                  <a:pt x="10116" y="13646"/>
                  <a:pt x="10116" y="13851"/>
                </a:cubicBezTo>
                <a:lnTo>
                  <a:pt x="10116" y="14251"/>
                </a:lnTo>
                <a:lnTo>
                  <a:pt x="7170" y="14251"/>
                </a:lnTo>
                <a:lnTo>
                  <a:pt x="10108" y="7479"/>
                </a:lnTo>
                <a:close/>
              </a:path>
            </a:pathLst>
          </a:custGeom>
          <a:solidFill>
            <a:srgbClr val="1B4A60"/>
          </a:solidFill>
          <a:ln w="6350">
            <a:solidFill>
              <a:srgbClr val="FFFFFF"/>
            </a:solidFill>
          </a:ln>
          <a:effectLst>
            <a:outerShdw sx="100000" sy="100000" kx="0" ky="0" algn="b" rotWithShape="0" blurRad="190500" dist="0" dir="5400000">
              <a:srgbClr val="000000"/>
            </a:outerShdw>
          </a:effectLst>
        </p:spPr>
        <p:txBody>
          <a:bodyPr lIns="45719" rIns="45719" anchor="ctr"/>
          <a:lstStyle/>
          <a:p>
            <a:pPr defTabSz="914400">
              <a:lnSpc>
                <a:spcPct val="100000"/>
              </a:lnSpc>
              <a:spcBef>
                <a:spcPts val="0"/>
              </a:spcBef>
              <a:defRPr sz="1400">
                <a:solidFill>
                  <a:srgbClr val="000000"/>
                </a:solidFill>
                <a:latin typeface="+mj-lt"/>
                <a:ea typeface="+mj-ea"/>
                <a:cs typeface="+mj-cs"/>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3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3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7" grpId="2"/>
      <p:bldP build="p" bldLvl="5" animBg="1" rev="0" advAuto="0" spid="336" grpId="1"/>
    </p:bldLst>
  </p:timing>
</p:sld>
</file>

<file path=ppt/theme/theme1.xml><?xml version="1.0" encoding="utf-8"?>
<a:theme xmlns:a="http://schemas.openxmlformats.org/drawingml/2006/main" xmlns:r="http://schemas.openxmlformats.org/officeDocument/2006/relationships" name="Simple Light">
  <a:themeElements>
    <a:clrScheme name="Simple Light">
      <a:dk1>
        <a:srgbClr val="666666"/>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Neue Light"/>
        <a:ea typeface="Helvetica Neue Light"/>
        <a:cs typeface="Helvetica Neue Light"/>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342900" rtl="0" fontAlgn="auto" latinLnBrk="0" hangingPunct="0">
          <a:lnSpc>
            <a:spcPct val="130000"/>
          </a:lnSpc>
          <a:spcBef>
            <a:spcPts val="1200"/>
          </a:spcBef>
          <a:spcAft>
            <a:spcPts val="0"/>
          </a:spcAft>
          <a:buClrTx/>
          <a:buSzTx/>
          <a:buFontTx/>
          <a:buNone/>
          <a:tabLst/>
          <a:defRPr b="0" baseline="0" cap="none" i="0" spc="0" strike="noStrike" sz="1200" u="none" kumimoji="0" normalizeH="0">
            <a:ln>
              <a:noFill/>
            </a:ln>
            <a:solidFill>
              <a:srgbClr val="666666"/>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Neue Light"/>
        <a:ea typeface="Helvetica Neue Light"/>
        <a:cs typeface="Helvetica Neue Light"/>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342900" rtl="0" fontAlgn="auto" latinLnBrk="0" hangingPunct="0">
          <a:lnSpc>
            <a:spcPct val="130000"/>
          </a:lnSpc>
          <a:spcBef>
            <a:spcPts val="1200"/>
          </a:spcBef>
          <a:spcAft>
            <a:spcPts val="0"/>
          </a:spcAft>
          <a:buClrTx/>
          <a:buSzTx/>
          <a:buFontTx/>
          <a:buNone/>
          <a:tabLst/>
          <a:defRPr b="0" baseline="0" cap="none" i="0" spc="0" strike="noStrike" sz="1200" u="none" kumimoji="0" normalizeH="0">
            <a:ln>
              <a:noFill/>
            </a:ln>
            <a:solidFill>
              <a:srgbClr val="666666"/>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